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353" r:id="rId2"/>
    <p:sldId id="355" r:id="rId3"/>
    <p:sldId id="256" r:id="rId4"/>
    <p:sldId id="356" r:id="rId5"/>
    <p:sldId id="259" r:id="rId6"/>
    <p:sldId id="337" r:id="rId7"/>
    <p:sldId id="261" r:id="rId8"/>
    <p:sldId id="357" r:id="rId9"/>
    <p:sldId id="338" r:id="rId10"/>
    <p:sldId id="358" r:id="rId11"/>
    <p:sldId id="264" r:id="rId12"/>
    <p:sldId id="359" r:id="rId13"/>
    <p:sldId id="339" r:id="rId14"/>
    <p:sldId id="363" r:id="rId15"/>
    <p:sldId id="269" r:id="rId16"/>
    <p:sldId id="270" r:id="rId17"/>
    <p:sldId id="272" r:id="rId18"/>
    <p:sldId id="340" r:id="rId19"/>
    <p:sldId id="273" r:id="rId20"/>
    <p:sldId id="364" r:id="rId21"/>
    <p:sldId id="341" r:id="rId22"/>
    <p:sldId id="365" r:id="rId23"/>
    <p:sldId id="343" r:id="rId24"/>
    <p:sldId id="366" r:id="rId25"/>
    <p:sldId id="285" r:id="rId26"/>
    <p:sldId id="345" r:id="rId27"/>
    <p:sldId id="288" r:id="rId28"/>
    <p:sldId id="346" r:id="rId29"/>
    <p:sldId id="289" r:id="rId30"/>
    <p:sldId id="290" r:id="rId31"/>
    <p:sldId id="292" r:id="rId32"/>
    <p:sldId id="347" r:id="rId33"/>
    <p:sldId id="293" r:id="rId34"/>
    <p:sldId id="294" r:id="rId35"/>
    <p:sldId id="295" r:id="rId36"/>
    <p:sldId id="296" r:id="rId37"/>
    <p:sldId id="297" r:id="rId38"/>
    <p:sldId id="298" r:id="rId39"/>
    <p:sldId id="300" r:id="rId40"/>
    <p:sldId id="348" r:id="rId41"/>
    <p:sldId id="301" r:id="rId42"/>
    <p:sldId id="302" r:id="rId43"/>
    <p:sldId id="303" r:id="rId44"/>
    <p:sldId id="304" r:id="rId45"/>
    <p:sldId id="305" r:id="rId46"/>
    <p:sldId id="367" r:id="rId47"/>
    <p:sldId id="309" r:id="rId48"/>
    <p:sldId id="310" r:id="rId49"/>
    <p:sldId id="311" r:id="rId50"/>
    <p:sldId id="368" r:id="rId51"/>
    <p:sldId id="313" r:id="rId52"/>
    <p:sldId id="369" r:id="rId53"/>
    <p:sldId id="315" r:id="rId54"/>
    <p:sldId id="316" r:id="rId55"/>
    <p:sldId id="370" r:id="rId56"/>
    <p:sldId id="371" r:id="rId57"/>
    <p:sldId id="319" r:id="rId58"/>
    <p:sldId id="320" r:id="rId59"/>
    <p:sldId id="321" r:id="rId60"/>
    <p:sldId id="372" r:id="rId61"/>
    <p:sldId id="323" r:id="rId62"/>
    <p:sldId id="324" r:id="rId63"/>
    <p:sldId id="325" r:id="rId64"/>
    <p:sldId id="326" r:id="rId65"/>
    <p:sldId id="328" r:id="rId66"/>
    <p:sldId id="373" r:id="rId67"/>
    <p:sldId id="330" r:id="rId68"/>
    <p:sldId id="351" r:id="rId69"/>
    <p:sldId id="331" r:id="rId70"/>
    <p:sldId id="332"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03" autoAdjust="0"/>
    <p:restoredTop sz="94660"/>
  </p:normalViewPr>
  <p:slideViewPr>
    <p:cSldViewPr>
      <p:cViewPr varScale="1">
        <p:scale>
          <a:sx n="102" d="100"/>
          <a:sy n="102" d="100"/>
        </p:scale>
        <p:origin x="2232"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slide" Target="slides/slide7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971800"/>
            <a:ext cx="8229600" cy="3154680"/>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dirty="0"/>
              <a:t>Click to edit Master text styles</a:t>
            </a:r>
          </a:p>
          <a:p>
            <a:pPr lvl="1"/>
            <a:r>
              <a:rPr lang="en-US" dirty="0"/>
              <a:t>Second level</a:t>
            </a:r>
          </a:p>
        </p:txBody>
      </p:sp>
      <p:sp>
        <p:nvSpPr>
          <p:cNvPr id="7" name="Title 6"/>
          <p:cNvSpPr>
            <a:spLocks noGrp="1"/>
          </p:cNvSpPr>
          <p:nvPr>
            <p:ph type="title"/>
          </p:nvPr>
        </p:nvSpPr>
        <p:spPr>
          <a:xfrm>
            <a:off x="457200" y="1554480"/>
            <a:ext cx="8229600" cy="1143000"/>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a:latin typeface="Arial" pitchFamily="34" charset="0"/>
                <a:cs typeface="Arial" pitchFamily="34" charset="0"/>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atin typeface="Calibri" panose="020F0502020204030204" pitchFamily="34" charset="0"/>
              </a:defRPr>
            </a:lvl1pPr>
          </a:lstStyle>
          <a:p>
            <a:r>
              <a:rPr lang="en-US" dirty="0"/>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1026" name="Picture 2" descr="HORIZ NO SCREENED DIAMOND copy"/>
          <p:cNvPicPr>
            <a:picLocks noChangeAspect="1" noChangeArrowheads="1"/>
          </p:cNvPicPr>
          <p:nvPr/>
        </p:nvPicPr>
        <p:blipFill>
          <a:blip r:embed="rId15" cstate="print"/>
          <a:srcRect/>
          <a:stretch>
            <a:fillRect/>
          </a:stretch>
        </p:blipFill>
        <p:spPr bwMode="auto">
          <a:xfrm>
            <a:off x="0" y="0"/>
            <a:ext cx="9144000" cy="6858000"/>
          </a:xfrm>
          <a:prstGeom prst="rect">
            <a:avLst/>
          </a:prstGeom>
          <a:noFill/>
          <a:ln w="9525">
            <a:noFill/>
            <a:miter lim="800000"/>
            <a:headEnd/>
            <a:tailEnd/>
          </a:ln>
        </p:spPr>
      </p:pic>
      <p:sp>
        <p:nvSpPr>
          <p:cNvPr id="3" name="Footer Placehold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rrl.org/shop/Licensing-Education-and-Trainin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7545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A0A8348-7966-3389-1182-641D470CE8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81E876-0F44-1F05-1E38-9589E92F08FC}"/>
              </a:ext>
            </a:extLst>
          </p:cNvPr>
          <p:cNvSpPr>
            <a:spLocks noGrp="1"/>
          </p:cNvSpPr>
          <p:nvPr>
            <p:ph type="title"/>
          </p:nvPr>
        </p:nvSpPr>
        <p:spPr/>
        <p:txBody>
          <a:bodyPr/>
          <a:lstStyle/>
          <a:p>
            <a:r>
              <a:rPr lang="en-US" b="0" i="0" u="none" strike="noStrike" baseline="0" dirty="0">
                <a:latin typeface="Calibri" panose="020F0502020204030204" pitchFamily="34" charset="0"/>
              </a:rPr>
              <a:t>May an Extra class operator answer the CQ of a station on 3.601 MHz LSB phone?</a:t>
            </a:r>
          </a:p>
        </p:txBody>
      </p:sp>
      <p:sp>
        <p:nvSpPr>
          <p:cNvPr id="3" name="Text Placeholder 2">
            <a:extLst>
              <a:ext uri="{FF2B5EF4-FFF2-40B4-BE49-F238E27FC236}">
                <a16:creationId xmlns:a16="http://schemas.microsoft.com/office/drawing/2014/main" id="{25BABFE3-8115-4BAD-9A04-D3E7BD28C21D}"/>
              </a:ext>
            </a:extLst>
          </p:cNvPr>
          <p:cNvSpPr>
            <a:spLocks noGrp="1"/>
          </p:cNvSpPr>
          <p:nvPr>
            <p:ph type="body" idx="1"/>
          </p:nvPr>
        </p:nvSpPr>
        <p:spPr>
          <a:xfrm>
            <a:off x="381000" y="2647989"/>
            <a:ext cx="8229600" cy="2473036"/>
          </a:xfrm>
        </p:spPr>
        <p:txBody>
          <a:bodyPr/>
          <a:lstStyle/>
          <a:p>
            <a:r>
              <a:rPr lang="en-US" b="0" i="0" u="none" strike="noStrike" baseline="0" dirty="0">
                <a:latin typeface="Calibri" panose="020F0502020204030204" pitchFamily="34" charset="0"/>
              </a:rPr>
              <a:t>A. Yes, the entire signal will be inside the SSB allocation for Extra class operators</a:t>
            </a:r>
          </a:p>
          <a:p>
            <a:r>
              <a:rPr lang="en-US" b="0" i="0" u="none" strike="noStrike" baseline="0" dirty="0">
                <a:latin typeface="Calibri" panose="020F0502020204030204" pitchFamily="34" charset="0"/>
              </a:rPr>
              <a:t>B. Yes, the displayed frequency is within the 75-meter phone band segment</a:t>
            </a:r>
          </a:p>
          <a:p>
            <a:r>
              <a:rPr lang="en-US" b="0" i="0" u="none" strike="noStrike" baseline="0" dirty="0">
                <a:latin typeface="Calibri" panose="020F0502020204030204" pitchFamily="34" charset="0"/>
              </a:rPr>
              <a:t>C. No, the sideband components will extend beyond the edge of the phone band segment</a:t>
            </a:r>
          </a:p>
          <a:p>
            <a:r>
              <a:rPr lang="en-US" b="0" i="0" u="none" strike="noStrike" baseline="0" dirty="0">
                <a:latin typeface="Calibri" panose="020F0502020204030204" pitchFamily="34" charset="0"/>
              </a:rPr>
              <a:t>D. No, US stations are not permitted to use phone emissions below 3.610 MHz</a:t>
            </a:r>
          </a:p>
          <a:p>
            <a:r>
              <a:rPr lang="pt-BR" b="0" i="0" u="none" strike="noStrike" baseline="0" dirty="0">
                <a:latin typeface="Calibri" panose="020F0502020204030204" pitchFamily="34" charset="0"/>
              </a:rPr>
              <a:t>E1A04 (C) [97.301, 97.305]</a:t>
            </a:r>
          </a:p>
        </p:txBody>
      </p:sp>
    </p:spTree>
    <p:extLst>
      <p:ext uri="{BB962C8B-B14F-4D97-AF65-F5344CB8AC3E}">
        <p14:creationId xmlns:p14="http://schemas.microsoft.com/office/powerpoint/2010/main" val="1227043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325A5-9725-49DC-A6E6-4A6D9A8683BA}"/>
              </a:ext>
            </a:extLst>
          </p:cNvPr>
          <p:cNvSpPr>
            <a:spLocks noGrp="1"/>
          </p:cNvSpPr>
          <p:nvPr>
            <p:ph type="title"/>
          </p:nvPr>
        </p:nvSpPr>
        <p:spPr>
          <a:xfrm>
            <a:off x="304800" y="1554480"/>
            <a:ext cx="8382000" cy="1143000"/>
          </a:xfrm>
        </p:spPr>
        <p:txBody>
          <a:bodyPr/>
          <a:lstStyle/>
          <a:p>
            <a:r>
              <a:rPr lang="en-US" sz="2800" b="0" i="0" u="none" strike="noStrike" baseline="0" dirty="0">
                <a:latin typeface="Calibri" panose="020F0502020204030204" pitchFamily="34" charset="0"/>
              </a:rPr>
              <a:t>Who must be in physical control of the station apparatus of an amateur station aboard any vessel or craft that is documented or registered in the United States?</a:t>
            </a:r>
          </a:p>
        </p:txBody>
      </p:sp>
      <p:sp>
        <p:nvSpPr>
          <p:cNvPr id="3" name="Text Placeholder 2">
            <a:extLst>
              <a:ext uri="{FF2B5EF4-FFF2-40B4-BE49-F238E27FC236}">
                <a16:creationId xmlns:a16="http://schemas.microsoft.com/office/drawing/2014/main" id="{DE5B1047-7843-4D24-ACAF-7ECFBB29DB93}"/>
              </a:ext>
            </a:extLst>
          </p:cNvPr>
          <p:cNvSpPr>
            <a:spLocks noGrp="1"/>
          </p:cNvSpPr>
          <p:nvPr>
            <p:ph type="body" idx="1"/>
          </p:nvPr>
        </p:nvSpPr>
        <p:spPr>
          <a:xfrm>
            <a:off x="457200" y="3352800"/>
            <a:ext cx="8229600" cy="3048000"/>
          </a:xfrm>
        </p:spPr>
        <p:txBody>
          <a:bodyPr/>
          <a:lstStyle/>
          <a:p>
            <a:r>
              <a:rPr lang="en-US" sz="2200" b="0" i="0" u="none" strike="noStrike" baseline="0" dirty="0">
                <a:latin typeface="Calibri" panose="020F0502020204030204" pitchFamily="34" charset="0"/>
              </a:rPr>
              <a:t>A. Only a person with an FCC Marine Radio license grant</a:t>
            </a:r>
          </a:p>
          <a:p>
            <a:r>
              <a:rPr lang="en-US" sz="2200" b="0" i="0" u="none" strike="noStrike" baseline="0" dirty="0">
                <a:latin typeface="Calibri" panose="020F0502020204030204" pitchFamily="34" charset="0"/>
              </a:rPr>
              <a:t>B. Only a person named in an amateur station license grant</a:t>
            </a:r>
          </a:p>
          <a:p>
            <a:r>
              <a:rPr lang="en-US" sz="2200" b="0" i="0" u="none" strike="noStrike" baseline="0" dirty="0">
                <a:latin typeface="Calibri" panose="020F0502020204030204" pitchFamily="34" charset="0"/>
              </a:rPr>
              <a:t>C. Any person holding an FCC issued amateur license or who is authorized for alien reciprocal operation</a:t>
            </a:r>
          </a:p>
          <a:p>
            <a:r>
              <a:rPr lang="en-US" sz="2200" b="0" i="0" u="none" strike="noStrike" baseline="0" dirty="0">
                <a:latin typeface="Calibri" panose="020F0502020204030204" pitchFamily="34" charset="0"/>
              </a:rPr>
              <a:t>D. Any person named in an amateur station license grant or a person holding an unrestricted Radiotelephone Operator Permit</a:t>
            </a:r>
          </a:p>
          <a:p>
            <a:r>
              <a:rPr lang="pt-BR" sz="2200" b="0" i="0" u="none" strike="noStrike" baseline="0" dirty="0">
                <a:latin typeface="Calibri" panose="020F0502020204030204" pitchFamily="34" charset="0"/>
              </a:rPr>
              <a:t>E1A05 [97.5]</a:t>
            </a:r>
          </a:p>
        </p:txBody>
      </p:sp>
    </p:spTree>
    <p:extLst>
      <p:ext uri="{BB962C8B-B14F-4D97-AF65-F5344CB8AC3E}">
        <p14:creationId xmlns:p14="http://schemas.microsoft.com/office/powerpoint/2010/main" val="2615903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A0EC83E-942E-AEB0-3F12-383FAD811B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39A0AE-A33C-7C39-C29A-9C5075360BE1}"/>
              </a:ext>
            </a:extLst>
          </p:cNvPr>
          <p:cNvSpPr>
            <a:spLocks noGrp="1"/>
          </p:cNvSpPr>
          <p:nvPr>
            <p:ph type="title"/>
          </p:nvPr>
        </p:nvSpPr>
        <p:spPr>
          <a:xfrm>
            <a:off x="304800" y="1554480"/>
            <a:ext cx="8382000" cy="1143000"/>
          </a:xfrm>
        </p:spPr>
        <p:txBody>
          <a:bodyPr/>
          <a:lstStyle/>
          <a:p>
            <a:r>
              <a:rPr lang="en-US" sz="2800" b="0" i="0" u="none" strike="noStrike" baseline="0" dirty="0">
                <a:latin typeface="Calibri" panose="020F0502020204030204" pitchFamily="34" charset="0"/>
              </a:rPr>
              <a:t>Who must be in physical control of the station apparatus of an amateur station aboard any vessel or craft that is documented or registered in the United States?</a:t>
            </a:r>
          </a:p>
        </p:txBody>
      </p:sp>
      <p:sp>
        <p:nvSpPr>
          <p:cNvPr id="3" name="Text Placeholder 2">
            <a:extLst>
              <a:ext uri="{FF2B5EF4-FFF2-40B4-BE49-F238E27FC236}">
                <a16:creationId xmlns:a16="http://schemas.microsoft.com/office/drawing/2014/main" id="{1FC493A7-BD02-999F-5C53-77B1761BFD0F}"/>
              </a:ext>
            </a:extLst>
          </p:cNvPr>
          <p:cNvSpPr>
            <a:spLocks noGrp="1"/>
          </p:cNvSpPr>
          <p:nvPr>
            <p:ph type="body" idx="1"/>
          </p:nvPr>
        </p:nvSpPr>
        <p:spPr>
          <a:xfrm>
            <a:off x="457200" y="3352800"/>
            <a:ext cx="8229600" cy="3048000"/>
          </a:xfrm>
        </p:spPr>
        <p:txBody>
          <a:bodyPr/>
          <a:lstStyle/>
          <a:p>
            <a:r>
              <a:rPr lang="en-US" sz="2200" b="0" i="0" u="none" strike="noStrike" baseline="0" dirty="0">
                <a:latin typeface="Calibri" panose="020F0502020204030204" pitchFamily="34" charset="0"/>
              </a:rPr>
              <a:t>A. Only a person with an FCC Marine Radio license grant</a:t>
            </a:r>
          </a:p>
          <a:p>
            <a:r>
              <a:rPr lang="en-US" sz="2200" b="0" i="0" u="none" strike="noStrike" baseline="0" dirty="0">
                <a:latin typeface="Calibri" panose="020F0502020204030204" pitchFamily="34" charset="0"/>
              </a:rPr>
              <a:t>B. Only a person named in an amateur station license grant</a:t>
            </a:r>
          </a:p>
          <a:p>
            <a:r>
              <a:rPr lang="en-US" sz="2200" b="0" i="0" u="none" strike="noStrike" baseline="0" dirty="0">
                <a:latin typeface="Calibri" panose="020F0502020204030204" pitchFamily="34" charset="0"/>
              </a:rPr>
              <a:t>C. Any person holding an FCC issued amateur license or who is authorized for alien reciprocal operation</a:t>
            </a:r>
          </a:p>
          <a:p>
            <a:r>
              <a:rPr lang="en-US" sz="2200" b="0" i="0" u="none" strike="noStrike" baseline="0" dirty="0">
                <a:latin typeface="Calibri" panose="020F0502020204030204" pitchFamily="34" charset="0"/>
              </a:rPr>
              <a:t>D. Any person named in an amateur station license grant or a person holding an unrestricted Radiotelephone Operator Permit</a:t>
            </a:r>
          </a:p>
          <a:p>
            <a:r>
              <a:rPr lang="pt-BR" sz="2200" b="0" i="0" u="none" strike="noStrike" baseline="0" dirty="0">
                <a:latin typeface="Calibri" panose="020F0502020204030204" pitchFamily="34" charset="0"/>
              </a:rPr>
              <a:t>E1A05 (C) [97.5]</a:t>
            </a:r>
          </a:p>
        </p:txBody>
      </p:sp>
    </p:spTree>
    <p:extLst>
      <p:ext uri="{BB962C8B-B14F-4D97-AF65-F5344CB8AC3E}">
        <p14:creationId xmlns:p14="http://schemas.microsoft.com/office/powerpoint/2010/main" val="634111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325A5-9725-49DC-A6E6-4A6D9A8683BA}"/>
              </a:ext>
            </a:extLst>
          </p:cNvPr>
          <p:cNvSpPr>
            <a:spLocks noGrp="1"/>
          </p:cNvSpPr>
          <p:nvPr>
            <p:ph type="title"/>
          </p:nvPr>
        </p:nvSpPr>
        <p:spPr/>
        <p:txBody>
          <a:bodyPr/>
          <a:lstStyle/>
          <a:p>
            <a:pPr algn="l"/>
            <a:r>
              <a:rPr lang="en-US" sz="2800" b="0" i="0" u="none" strike="noStrike" baseline="0" dirty="0">
                <a:latin typeface="Calibri" panose="020F0502020204030204" pitchFamily="34" charset="0"/>
              </a:rPr>
              <a:t>What is the required transmit frequency of a CW signal for channelized 60 meter operation?</a:t>
            </a:r>
            <a:br>
              <a:rPr lang="en-US" sz="2800" b="0" i="0" u="none" strike="noStrike" baseline="0" dirty="0">
                <a:latin typeface="Calibri" panose="020F0502020204030204" pitchFamily="34" charset="0"/>
              </a:rPr>
            </a:br>
            <a:br>
              <a:rPr lang="en-US" sz="2800" b="0" i="0" u="none" strike="noStrike" baseline="0" dirty="0">
                <a:latin typeface="Calibri" panose="020F0502020204030204" pitchFamily="34" charset="0"/>
              </a:rPr>
            </a:br>
            <a:r>
              <a:rPr lang="en-US" sz="2800" b="0" i="0" u="none" strike="noStrike" baseline="0" dirty="0">
                <a:latin typeface="Calibri" panose="020F0502020204030204" pitchFamily="34" charset="0"/>
              </a:rPr>
              <a:t>A. At the lowest frequency of the channel</a:t>
            </a:r>
            <a:br>
              <a:rPr lang="en-US" sz="2800" b="0" i="0" u="none" strike="noStrike" baseline="0" dirty="0">
                <a:latin typeface="Calibri" panose="020F0502020204030204" pitchFamily="34" charset="0"/>
              </a:rPr>
            </a:br>
            <a:r>
              <a:rPr lang="en-US" sz="2800" b="0" i="0" u="none" strike="noStrike" baseline="0" dirty="0">
                <a:latin typeface="Calibri" panose="020F0502020204030204" pitchFamily="34" charset="0"/>
              </a:rPr>
              <a:t>B. At the center frequency of the channel</a:t>
            </a:r>
            <a:br>
              <a:rPr lang="en-US" sz="2800" b="0" i="0" u="none" strike="noStrike" baseline="0" dirty="0">
                <a:latin typeface="Calibri" panose="020F0502020204030204" pitchFamily="34" charset="0"/>
              </a:rPr>
            </a:br>
            <a:r>
              <a:rPr lang="en-US" sz="2800" b="0" i="0" u="none" strike="noStrike" baseline="0" dirty="0">
                <a:latin typeface="Calibri" panose="020F0502020204030204" pitchFamily="34" charset="0"/>
              </a:rPr>
              <a:t>C. At the highest frequency of the channel</a:t>
            </a:r>
            <a:br>
              <a:rPr lang="en-US" sz="2800" b="0" i="0" u="none" strike="noStrike" baseline="0" dirty="0">
                <a:latin typeface="Calibri" panose="020F0502020204030204" pitchFamily="34" charset="0"/>
              </a:rPr>
            </a:br>
            <a:r>
              <a:rPr lang="en-US" sz="2800" b="0" i="0" u="none" strike="noStrike" baseline="0" dirty="0">
                <a:latin typeface="Calibri" panose="020F0502020204030204" pitchFamily="34" charset="0"/>
              </a:rPr>
              <a:t>D. On any frequency where the signal’s sidebands are within the channel</a:t>
            </a:r>
            <a:br>
              <a:rPr lang="en-US" sz="2800" b="0" i="0" u="none" strike="noStrike" baseline="0" dirty="0">
                <a:latin typeface="Calibri" panose="020F0502020204030204" pitchFamily="34" charset="0"/>
              </a:rPr>
            </a:br>
            <a:br>
              <a:rPr lang="en-US" sz="2800" b="0" i="0" u="none" strike="noStrike" baseline="0" dirty="0">
                <a:latin typeface="Calibri" panose="020F0502020204030204" pitchFamily="34" charset="0"/>
              </a:rPr>
            </a:br>
            <a:r>
              <a:rPr lang="en-US" sz="2400" dirty="0">
                <a:effectLst/>
                <a:latin typeface="Calibri" panose="020F0502020204030204" pitchFamily="34" charset="0"/>
                <a:ea typeface="Calibri" panose="020F0502020204030204" pitchFamily="34" charset="0"/>
                <a:cs typeface="Calibri" panose="020F0502020204030204" pitchFamily="34" charset="0"/>
              </a:rPr>
              <a:t>E1A06 [97.303(h)(1)]</a:t>
            </a:r>
            <a:endParaRPr lang="en-US" sz="2800" b="0" i="0" u="none" strike="noStrike" baseline="0" dirty="0">
              <a:latin typeface="Calibri" panose="020F0502020204030204" pitchFamily="34" charset="0"/>
            </a:endParaRPr>
          </a:p>
        </p:txBody>
      </p:sp>
    </p:spTree>
    <p:extLst>
      <p:ext uri="{BB962C8B-B14F-4D97-AF65-F5344CB8AC3E}">
        <p14:creationId xmlns:p14="http://schemas.microsoft.com/office/powerpoint/2010/main" val="122909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F15CE7-5E03-6FC4-908D-0089F46C21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DEBDD8-C3AF-1BE6-0719-09502D2BAAFA}"/>
              </a:ext>
            </a:extLst>
          </p:cNvPr>
          <p:cNvSpPr>
            <a:spLocks noGrp="1"/>
          </p:cNvSpPr>
          <p:nvPr>
            <p:ph type="title"/>
          </p:nvPr>
        </p:nvSpPr>
        <p:spPr/>
        <p:txBody>
          <a:bodyPr/>
          <a:lstStyle/>
          <a:p>
            <a:pPr algn="l"/>
            <a:r>
              <a:rPr lang="en-US" sz="2800" b="0" i="0" u="none" strike="noStrike" baseline="0" dirty="0">
                <a:latin typeface="Calibri" panose="020F0502020204030204" pitchFamily="34" charset="0"/>
              </a:rPr>
              <a:t>What is the required transmit frequency of a CW signal for channelized 60 meter operation?</a:t>
            </a:r>
            <a:br>
              <a:rPr lang="en-US" sz="2800" b="0" i="0" u="none" strike="noStrike" baseline="0" dirty="0">
                <a:latin typeface="Calibri" panose="020F0502020204030204" pitchFamily="34" charset="0"/>
              </a:rPr>
            </a:br>
            <a:br>
              <a:rPr lang="en-US" sz="2800" b="0" i="0" u="none" strike="noStrike" baseline="0" dirty="0">
                <a:latin typeface="Calibri" panose="020F0502020204030204" pitchFamily="34" charset="0"/>
              </a:rPr>
            </a:br>
            <a:r>
              <a:rPr lang="en-US" sz="2800" b="0" i="0" u="none" strike="noStrike" baseline="0" dirty="0">
                <a:latin typeface="Calibri" panose="020F0502020204030204" pitchFamily="34" charset="0"/>
              </a:rPr>
              <a:t>A. At the lowest frequency of the channel</a:t>
            </a:r>
            <a:br>
              <a:rPr lang="en-US" sz="2800" b="0" i="0" u="none" strike="noStrike" baseline="0" dirty="0">
                <a:latin typeface="Calibri" panose="020F0502020204030204" pitchFamily="34" charset="0"/>
              </a:rPr>
            </a:br>
            <a:r>
              <a:rPr lang="en-US" sz="2800" b="0" i="0" u="none" strike="noStrike" baseline="0" dirty="0">
                <a:latin typeface="Calibri" panose="020F0502020204030204" pitchFamily="34" charset="0"/>
              </a:rPr>
              <a:t>B. At the center frequency of the channel</a:t>
            </a:r>
            <a:br>
              <a:rPr lang="en-US" sz="2800" b="0" i="0" u="none" strike="noStrike" baseline="0" dirty="0">
                <a:latin typeface="Calibri" panose="020F0502020204030204" pitchFamily="34" charset="0"/>
              </a:rPr>
            </a:br>
            <a:r>
              <a:rPr lang="en-US" sz="2800" b="0" i="0" u="none" strike="noStrike" baseline="0" dirty="0">
                <a:latin typeface="Calibri" panose="020F0502020204030204" pitchFamily="34" charset="0"/>
              </a:rPr>
              <a:t>C. At the highest frequency of the channel</a:t>
            </a:r>
            <a:br>
              <a:rPr lang="en-US" sz="2800" b="0" i="0" u="none" strike="noStrike" baseline="0" dirty="0">
                <a:latin typeface="Calibri" panose="020F0502020204030204" pitchFamily="34" charset="0"/>
              </a:rPr>
            </a:br>
            <a:r>
              <a:rPr lang="en-US" sz="2800" b="0" i="0" u="none" strike="noStrike" baseline="0" dirty="0">
                <a:latin typeface="Calibri" panose="020F0502020204030204" pitchFamily="34" charset="0"/>
              </a:rPr>
              <a:t>D. On any frequency where the signal’s sidebands are within the channel</a:t>
            </a:r>
            <a:br>
              <a:rPr lang="en-US" sz="2800" b="0" i="0" u="none" strike="noStrike" baseline="0" dirty="0">
                <a:latin typeface="Calibri" panose="020F0502020204030204" pitchFamily="34" charset="0"/>
              </a:rPr>
            </a:br>
            <a:br>
              <a:rPr lang="en-US" sz="2800" b="0" i="0" u="none" strike="noStrike" baseline="0" dirty="0">
                <a:latin typeface="Calibri" panose="020F0502020204030204" pitchFamily="34" charset="0"/>
              </a:rPr>
            </a:br>
            <a:r>
              <a:rPr lang="en-US" sz="2400" dirty="0">
                <a:effectLst/>
                <a:latin typeface="Calibri" panose="020F0502020204030204" pitchFamily="34" charset="0"/>
                <a:ea typeface="Calibri" panose="020F0502020204030204" pitchFamily="34" charset="0"/>
                <a:cs typeface="Calibri" panose="020F0502020204030204" pitchFamily="34" charset="0"/>
              </a:rPr>
              <a:t>E1A06 (B) [97.303(h)(1)]</a:t>
            </a:r>
            <a:endParaRPr lang="en-US" sz="2800" b="0" i="0" u="none" strike="noStrike" baseline="0" dirty="0">
              <a:latin typeface="Calibri" panose="020F0502020204030204" pitchFamily="34" charset="0"/>
            </a:endParaRPr>
          </a:p>
        </p:txBody>
      </p:sp>
    </p:spTree>
    <p:extLst>
      <p:ext uri="{BB962C8B-B14F-4D97-AF65-F5344CB8AC3E}">
        <p14:creationId xmlns:p14="http://schemas.microsoft.com/office/powerpoint/2010/main" val="3663481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3A145-F61B-4E93-A62A-0921A70FCE9C}"/>
              </a:ext>
            </a:extLst>
          </p:cNvPr>
          <p:cNvSpPr>
            <a:spLocks noGrp="1"/>
          </p:cNvSpPr>
          <p:nvPr>
            <p:ph type="title"/>
          </p:nvPr>
        </p:nvSpPr>
        <p:spPr/>
        <p:txBody>
          <a:bodyPr/>
          <a:lstStyle/>
          <a:p>
            <a:r>
              <a:rPr lang="en-US" b="0" i="0" u="none" strike="noStrike" baseline="0" dirty="0">
                <a:latin typeface="Calibri" panose="020F0502020204030204" pitchFamily="34" charset="0"/>
              </a:rPr>
              <a:t>What is the maximum power permitted on the 2200 meter band?</a:t>
            </a:r>
          </a:p>
        </p:txBody>
      </p:sp>
      <p:sp>
        <p:nvSpPr>
          <p:cNvPr id="3" name="Text Placeholder 2">
            <a:extLst>
              <a:ext uri="{FF2B5EF4-FFF2-40B4-BE49-F238E27FC236}">
                <a16:creationId xmlns:a16="http://schemas.microsoft.com/office/drawing/2014/main" id="{74ABDEF5-58B0-48A0-AA30-330E39EB1B71}"/>
              </a:ext>
            </a:extLst>
          </p:cNvPr>
          <p:cNvSpPr>
            <a:spLocks noGrp="1"/>
          </p:cNvSpPr>
          <p:nvPr>
            <p:ph type="body" idx="1"/>
          </p:nvPr>
        </p:nvSpPr>
        <p:spPr/>
        <p:txBody>
          <a:bodyPr/>
          <a:lstStyle/>
          <a:p>
            <a:r>
              <a:rPr lang="en-US" b="0" i="0" u="none" strike="noStrike" baseline="0" dirty="0">
                <a:latin typeface="Calibri" panose="020F0502020204030204" pitchFamily="34" charset="0"/>
              </a:rPr>
              <a:t>A. 50 watts PEP</a:t>
            </a:r>
          </a:p>
          <a:p>
            <a:r>
              <a:rPr lang="en-US" b="0" i="0" u="none" strike="noStrike" baseline="0" dirty="0">
                <a:latin typeface="Calibri" panose="020F0502020204030204" pitchFamily="34" charset="0"/>
              </a:rPr>
              <a:t>B. 100 watts PEP</a:t>
            </a:r>
          </a:p>
          <a:p>
            <a:r>
              <a:rPr lang="en-US" b="0" i="0" u="none" strike="noStrike" baseline="0" dirty="0">
                <a:latin typeface="Calibri" panose="020F0502020204030204" pitchFamily="34" charset="0"/>
              </a:rPr>
              <a:t>C. 1 watt EIRP (Equivalent isotropic radiated power)</a:t>
            </a:r>
          </a:p>
          <a:p>
            <a:r>
              <a:rPr lang="en-US" b="0" i="0" u="none" strike="noStrike" baseline="0" dirty="0">
                <a:latin typeface="Calibri" panose="020F0502020204030204" pitchFamily="34" charset="0"/>
              </a:rPr>
              <a:t>D. 5 watts EIRP (Equivalent isotropic radiated power)</a:t>
            </a:r>
          </a:p>
          <a:p>
            <a:r>
              <a:rPr lang="pt-BR" b="0" i="0" u="none" strike="noStrike" baseline="0" dirty="0">
                <a:latin typeface="Calibri" panose="020F0502020204030204" pitchFamily="34" charset="0"/>
              </a:rPr>
              <a:t>FCC Rule: [97.313(k)] E1A07 ECLM Page (3 - 5)</a:t>
            </a:r>
          </a:p>
        </p:txBody>
      </p:sp>
    </p:spTree>
    <p:extLst>
      <p:ext uri="{BB962C8B-B14F-4D97-AF65-F5344CB8AC3E}">
        <p14:creationId xmlns:p14="http://schemas.microsoft.com/office/powerpoint/2010/main" val="7662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F0F6B-C60F-4413-A9E8-166C21C6574B}"/>
              </a:ext>
            </a:extLst>
          </p:cNvPr>
          <p:cNvSpPr>
            <a:spLocks noGrp="1"/>
          </p:cNvSpPr>
          <p:nvPr>
            <p:ph type="title"/>
          </p:nvPr>
        </p:nvSpPr>
        <p:spPr/>
        <p:txBody>
          <a:bodyPr/>
          <a:lstStyle/>
          <a:p>
            <a:r>
              <a:rPr lang="en-US" b="0" i="0" u="none" strike="noStrike" baseline="0" dirty="0">
                <a:latin typeface="Calibri" panose="020F0502020204030204" pitchFamily="34" charset="0"/>
              </a:rPr>
              <a:t>What is the maximum power permitted on the 2200 meter band?</a:t>
            </a:r>
          </a:p>
        </p:txBody>
      </p:sp>
      <p:sp>
        <p:nvSpPr>
          <p:cNvPr id="3" name="Text Placeholder 2">
            <a:extLst>
              <a:ext uri="{FF2B5EF4-FFF2-40B4-BE49-F238E27FC236}">
                <a16:creationId xmlns:a16="http://schemas.microsoft.com/office/drawing/2014/main" id="{3690E4F3-0125-4338-BCB9-AE29590FBF9E}"/>
              </a:ext>
            </a:extLst>
          </p:cNvPr>
          <p:cNvSpPr>
            <a:spLocks noGrp="1"/>
          </p:cNvSpPr>
          <p:nvPr>
            <p:ph type="body" idx="1"/>
          </p:nvPr>
        </p:nvSpPr>
        <p:spPr/>
        <p:txBody>
          <a:bodyPr/>
          <a:lstStyle/>
          <a:p>
            <a:r>
              <a:rPr lang="en-US" b="0" i="0" u="none" strike="noStrike" baseline="0" dirty="0">
                <a:latin typeface="Calibri" panose="020F0502020204030204" pitchFamily="34" charset="0"/>
              </a:rPr>
              <a:t>A. 50 watts PEP</a:t>
            </a:r>
          </a:p>
          <a:p>
            <a:r>
              <a:rPr lang="en-US" b="0" i="0" u="none" strike="noStrike" baseline="0" dirty="0">
                <a:latin typeface="Calibri" panose="020F0502020204030204" pitchFamily="34" charset="0"/>
              </a:rPr>
              <a:t>B. 100 watts PEP</a:t>
            </a:r>
          </a:p>
          <a:p>
            <a:r>
              <a:rPr lang="en-US" b="0" i="0" u="none" strike="noStrike" baseline="0" dirty="0">
                <a:latin typeface="Calibri" panose="020F0502020204030204" pitchFamily="34" charset="0"/>
              </a:rPr>
              <a:t>C. 1 watt EIRP (Equivalent isotropic radiated power)</a:t>
            </a:r>
          </a:p>
          <a:p>
            <a:r>
              <a:rPr lang="en-US" b="0" i="0" u="none" strike="noStrike" baseline="0" dirty="0">
                <a:latin typeface="Calibri" panose="020F0502020204030204" pitchFamily="34" charset="0"/>
              </a:rPr>
              <a:t>D. 5 watts EIRP (Equivalent isotropic radiated power)</a:t>
            </a:r>
          </a:p>
          <a:p>
            <a:r>
              <a:rPr lang="pt-BR" b="0" i="0" u="none" strike="noStrike" baseline="0" dirty="0">
                <a:latin typeface="Calibri" panose="020F0502020204030204" pitchFamily="34" charset="0"/>
              </a:rPr>
              <a:t>(C) FCC Rule: [97.313(k)] E1A07 ECLM Page (3 - 5)</a:t>
            </a:r>
          </a:p>
        </p:txBody>
      </p:sp>
    </p:spTree>
    <p:extLst>
      <p:ext uri="{BB962C8B-B14F-4D97-AF65-F5344CB8AC3E}">
        <p14:creationId xmlns:p14="http://schemas.microsoft.com/office/powerpoint/2010/main" val="1997645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7A653-005F-4B74-AEC7-EAF3C7C051F3}"/>
              </a:ext>
            </a:extLst>
          </p:cNvPr>
          <p:cNvSpPr>
            <a:spLocks noGrp="1"/>
          </p:cNvSpPr>
          <p:nvPr>
            <p:ph type="title"/>
          </p:nvPr>
        </p:nvSpPr>
        <p:spPr/>
        <p:txBody>
          <a:bodyPr/>
          <a:lstStyle/>
          <a:p>
            <a:r>
              <a:rPr lang="en-US" sz="3000" b="0" i="0" u="none" strike="noStrike" baseline="0" dirty="0">
                <a:latin typeface="Calibri" panose="020F0502020204030204" pitchFamily="34" charset="0"/>
              </a:rPr>
              <a:t>If a station in a message forwarding system inadvertently forwards a message that is in violation of FCC rules, who is primarily accountable for the rules violation?</a:t>
            </a:r>
          </a:p>
        </p:txBody>
      </p:sp>
      <p:sp>
        <p:nvSpPr>
          <p:cNvPr id="3" name="Text Placeholder 2">
            <a:extLst>
              <a:ext uri="{FF2B5EF4-FFF2-40B4-BE49-F238E27FC236}">
                <a16:creationId xmlns:a16="http://schemas.microsoft.com/office/drawing/2014/main" id="{F02E1E50-B9C8-4BAD-A6F8-45717FA8B796}"/>
              </a:ext>
            </a:extLst>
          </p:cNvPr>
          <p:cNvSpPr>
            <a:spLocks noGrp="1"/>
          </p:cNvSpPr>
          <p:nvPr>
            <p:ph type="body" idx="1"/>
          </p:nvPr>
        </p:nvSpPr>
        <p:spPr>
          <a:xfrm>
            <a:off x="457200" y="3505200"/>
            <a:ext cx="8229600" cy="3093720"/>
          </a:xfrm>
        </p:spPr>
        <p:txBody>
          <a:bodyPr/>
          <a:lstStyle/>
          <a:p>
            <a:r>
              <a:rPr lang="en-US" sz="2300" b="0" i="0" u="none" strike="noStrike" baseline="0" dirty="0">
                <a:latin typeface="Calibri" panose="020F0502020204030204" pitchFamily="34" charset="0"/>
              </a:rPr>
              <a:t>A. The control operator of the packet bulletin board station</a:t>
            </a:r>
          </a:p>
          <a:p>
            <a:r>
              <a:rPr lang="en-US" sz="2300" b="0" i="0" u="none" strike="noStrike" baseline="0" dirty="0">
                <a:latin typeface="Calibri" panose="020F0502020204030204" pitchFamily="34" charset="0"/>
              </a:rPr>
              <a:t>B. The control operator of the originating station</a:t>
            </a:r>
          </a:p>
          <a:p>
            <a:r>
              <a:rPr lang="en-US" sz="2300" b="0" i="0" u="none" strike="noStrike" baseline="0" dirty="0">
                <a:latin typeface="Calibri" panose="020F0502020204030204" pitchFamily="34" charset="0"/>
              </a:rPr>
              <a:t>C. The control operators of all the stations in the system</a:t>
            </a:r>
          </a:p>
          <a:p>
            <a:r>
              <a:rPr lang="en-US" sz="2300" b="0" i="0" u="none" strike="noStrike" baseline="0" dirty="0">
                <a:latin typeface="Calibri" panose="020F0502020204030204" pitchFamily="34" charset="0"/>
              </a:rPr>
              <a:t>D. The control operators of all the stations in the system not authenticating the source from which they accept communications</a:t>
            </a:r>
          </a:p>
          <a:p>
            <a:r>
              <a:rPr lang="pt-BR" sz="2300" b="0" i="0" u="none" strike="noStrike" baseline="0" dirty="0">
                <a:latin typeface="Calibri" panose="020F0502020204030204" pitchFamily="34" charset="0"/>
              </a:rPr>
              <a:t>FCC Rule: [97.219] E1A08 ECLM Page (3 - 5)</a:t>
            </a:r>
          </a:p>
        </p:txBody>
      </p:sp>
    </p:spTree>
    <p:extLst>
      <p:ext uri="{BB962C8B-B14F-4D97-AF65-F5344CB8AC3E}">
        <p14:creationId xmlns:p14="http://schemas.microsoft.com/office/powerpoint/2010/main" val="344412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7A653-005F-4B74-AEC7-EAF3C7C051F3}"/>
              </a:ext>
            </a:extLst>
          </p:cNvPr>
          <p:cNvSpPr>
            <a:spLocks noGrp="1"/>
          </p:cNvSpPr>
          <p:nvPr>
            <p:ph type="title"/>
          </p:nvPr>
        </p:nvSpPr>
        <p:spPr/>
        <p:txBody>
          <a:bodyPr/>
          <a:lstStyle/>
          <a:p>
            <a:r>
              <a:rPr lang="en-US" sz="3000" b="0" i="0" u="none" strike="noStrike" baseline="0" dirty="0">
                <a:latin typeface="Calibri" panose="020F0502020204030204" pitchFamily="34" charset="0"/>
              </a:rPr>
              <a:t>If a station in a message forwarding system inadvertently forwards a message that is in violation of FCC rules, who is primarily accountable for the rules violation?</a:t>
            </a:r>
          </a:p>
        </p:txBody>
      </p:sp>
      <p:sp>
        <p:nvSpPr>
          <p:cNvPr id="3" name="Text Placeholder 2">
            <a:extLst>
              <a:ext uri="{FF2B5EF4-FFF2-40B4-BE49-F238E27FC236}">
                <a16:creationId xmlns:a16="http://schemas.microsoft.com/office/drawing/2014/main" id="{F02E1E50-B9C8-4BAD-A6F8-45717FA8B796}"/>
              </a:ext>
            </a:extLst>
          </p:cNvPr>
          <p:cNvSpPr>
            <a:spLocks noGrp="1"/>
          </p:cNvSpPr>
          <p:nvPr>
            <p:ph type="body" idx="1"/>
          </p:nvPr>
        </p:nvSpPr>
        <p:spPr>
          <a:xfrm>
            <a:off x="457200" y="3505200"/>
            <a:ext cx="8229600" cy="3093720"/>
          </a:xfrm>
        </p:spPr>
        <p:txBody>
          <a:bodyPr/>
          <a:lstStyle/>
          <a:p>
            <a:r>
              <a:rPr lang="en-US" sz="2300" b="0" i="0" u="none" strike="noStrike" baseline="0" dirty="0">
                <a:latin typeface="Calibri" panose="020F0502020204030204" pitchFamily="34" charset="0"/>
              </a:rPr>
              <a:t>A. The control operator of the packet bulletin board station</a:t>
            </a:r>
          </a:p>
          <a:p>
            <a:r>
              <a:rPr lang="en-US" sz="2300" b="0" i="0" u="none" strike="noStrike" baseline="0" dirty="0">
                <a:latin typeface="Calibri" panose="020F0502020204030204" pitchFamily="34" charset="0"/>
              </a:rPr>
              <a:t>B. The control operator of the originating station</a:t>
            </a:r>
          </a:p>
          <a:p>
            <a:r>
              <a:rPr lang="en-US" sz="2300" b="0" i="0" u="none" strike="noStrike" baseline="0" dirty="0">
                <a:latin typeface="Calibri" panose="020F0502020204030204" pitchFamily="34" charset="0"/>
              </a:rPr>
              <a:t>C. The control operators of all the stations in the system</a:t>
            </a:r>
          </a:p>
          <a:p>
            <a:r>
              <a:rPr lang="en-US" sz="2300" b="0" i="0" u="none" strike="noStrike" baseline="0" dirty="0">
                <a:latin typeface="Calibri" panose="020F0502020204030204" pitchFamily="34" charset="0"/>
              </a:rPr>
              <a:t>D. The control operators of all the stations in the system not authenticating the source from which they accept communications</a:t>
            </a:r>
          </a:p>
          <a:p>
            <a:r>
              <a:rPr lang="pt-BR" sz="2300" b="0" i="0" u="none" strike="noStrike" baseline="0" dirty="0">
                <a:latin typeface="Calibri" panose="020F0502020204030204" pitchFamily="34" charset="0"/>
              </a:rPr>
              <a:t>(B) FCC Rule: [97.219] E1A08 ECLM Page (3 - 5)</a:t>
            </a:r>
          </a:p>
        </p:txBody>
      </p:sp>
    </p:spTree>
    <p:extLst>
      <p:ext uri="{BB962C8B-B14F-4D97-AF65-F5344CB8AC3E}">
        <p14:creationId xmlns:p14="http://schemas.microsoft.com/office/powerpoint/2010/main" val="3268146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92F74-8F4B-4881-9163-FFF1D3471CD2}"/>
              </a:ext>
            </a:extLst>
          </p:cNvPr>
          <p:cNvSpPr>
            <a:spLocks noGrp="1"/>
          </p:cNvSpPr>
          <p:nvPr>
            <p:ph type="title"/>
          </p:nvPr>
        </p:nvSpPr>
        <p:spPr/>
        <p:txBody>
          <a:bodyPr/>
          <a:lstStyle/>
          <a:p>
            <a:r>
              <a:rPr lang="en-US" sz="3000" b="0" i="0" u="none" strike="noStrike" baseline="0" dirty="0">
                <a:latin typeface="Calibri" panose="020F0502020204030204" pitchFamily="34" charset="0"/>
              </a:rPr>
              <a:t>Except in some parts of Alaska, what is the maximum power permitted on the 630-meter band?</a:t>
            </a:r>
          </a:p>
        </p:txBody>
      </p:sp>
      <p:sp>
        <p:nvSpPr>
          <p:cNvPr id="3" name="Text Placeholder 2">
            <a:extLst>
              <a:ext uri="{FF2B5EF4-FFF2-40B4-BE49-F238E27FC236}">
                <a16:creationId xmlns:a16="http://schemas.microsoft.com/office/drawing/2014/main" id="{A34A3B62-B643-4380-8DBA-05E90D81723A}"/>
              </a:ext>
            </a:extLst>
          </p:cNvPr>
          <p:cNvSpPr>
            <a:spLocks noGrp="1"/>
          </p:cNvSpPr>
          <p:nvPr>
            <p:ph type="body" idx="1"/>
          </p:nvPr>
        </p:nvSpPr>
        <p:spPr>
          <a:xfrm>
            <a:off x="457200" y="3276600"/>
            <a:ext cx="8229600" cy="3093720"/>
          </a:xfrm>
        </p:spPr>
        <p:txBody>
          <a:bodyPr/>
          <a:lstStyle/>
          <a:p>
            <a:r>
              <a:rPr lang="en-US" b="0" i="0" u="none" strike="noStrike" baseline="0" dirty="0">
                <a:latin typeface="Calibri" panose="020F0502020204030204" pitchFamily="34" charset="0"/>
              </a:rPr>
              <a:t>A. 50 watts PEP (peak envelope power)</a:t>
            </a:r>
          </a:p>
          <a:p>
            <a:r>
              <a:rPr lang="en-US" b="0" i="0" u="none" strike="noStrike" baseline="0" dirty="0">
                <a:latin typeface="Calibri" panose="020F0502020204030204" pitchFamily="34" charset="0"/>
              </a:rPr>
              <a:t>B. 100 watts PEP (peak envelope power)</a:t>
            </a:r>
          </a:p>
          <a:p>
            <a:r>
              <a:rPr lang="en-US" b="0" i="0" u="none" strike="noStrike" baseline="0" dirty="0">
                <a:latin typeface="Calibri" panose="020F0502020204030204" pitchFamily="34" charset="0"/>
              </a:rPr>
              <a:t>C. 1 watt EIRP (equivalent isotropic radiated power)</a:t>
            </a:r>
          </a:p>
          <a:p>
            <a:r>
              <a:rPr lang="en-US" b="0" i="0" u="none" strike="noStrike" baseline="0" dirty="0">
                <a:latin typeface="Calibri" panose="020F0502020204030204" pitchFamily="34" charset="0"/>
              </a:rPr>
              <a:t>D. 5 watts EIRP (equivalent isotropic radiated power)</a:t>
            </a:r>
          </a:p>
          <a:p>
            <a:r>
              <a:rPr lang="pt-BR" b="0" i="0" u="none" strike="noStrike" baseline="0" dirty="0">
                <a:latin typeface="Calibri" panose="020F0502020204030204" pitchFamily="34" charset="0"/>
              </a:rPr>
              <a:t>E1A09 [97.313(l)]</a:t>
            </a:r>
          </a:p>
        </p:txBody>
      </p:sp>
    </p:spTree>
    <p:extLst>
      <p:ext uri="{BB962C8B-B14F-4D97-AF65-F5344CB8AC3E}">
        <p14:creationId xmlns:p14="http://schemas.microsoft.com/office/powerpoint/2010/main" val="428839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a:extLst>
              <a:ext uri="{FF2B5EF4-FFF2-40B4-BE49-F238E27FC236}">
                <a16:creationId xmlns:a16="http://schemas.microsoft.com/office/drawing/2014/main" id="{8E941AC2-4993-403D-B19C-63CBFBBD07D8}"/>
              </a:ext>
            </a:extLst>
          </p:cNvPr>
          <p:cNvSpPr>
            <a:spLocks/>
          </p:cNvSpPr>
          <p:nvPr/>
        </p:nvSpPr>
        <p:spPr bwMode="auto">
          <a:xfrm>
            <a:off x="2029412" y="1727597"/>
            <a:ext cx="5085174"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a:spcBef>
                <a:spcPts val="3600"/>
              </a:spcBef>
              <a:buSzPct val="171000"/>
              <a:buFont typeface="Gill Sans" pitchFamily="1" charset="0"/>
              <a:buChar char="•"/>
              <a:defRPr sz="3400">
                <a:solidFill>
                  <a:schemeClr val="tx1"/>
                </a:solidFill>
                <a:latin typeface="Gill Sans" pitchFamily="1" charset="0"/>
                <a:ea typeface="ヒラギノ角ゴ ProN W3" pitchFamily="1" charset="-128"/>
                <a:sym typeface="Gill Sans" pitchFamily="1" charset="0"/>
              </a:defRPr>
            </a:lvl1pPr>
            <a:lvl2pPr marL="37931725" indent="-37474525">
              <a:spcBef>
                <a:spcPts val="3600"/>
              </a:spcBef>
              <a:buSzPct val="171000"/>
              <a:buFont typeface="Gill Sans" pitchFamily="1" charset="0"/>
              <a:buChar char="•"/>
              <a:defRPr sz="3400">
                <a:solidFill>
                  <a:schemeClr val="tx1"/>
                </a:solidFill>
                <a:latin typeface="Gill Sans" pitchFamily="1" charset="0"/>
                <a:ea typeface="ヒラギノ角ゴ ProN W3" pitchFamily="1" charset="-128"/>
                <a:sym typeface="Gill Sans" pitchFamily="1" charset="0"/>
              </a:defRPr>
            </a:lvl2pPr>
            <a:lvl3pPr marL="1955800" indent="-800100">
              <a:spcBef>
                <a:spcPts val="3600"/>
              </a:spcBef>
              <a:buSzPct val="171000"/>
              <a:buFont typeface="Gill Sans" pitchFamily="1" charset="0"/>
              <a:buChar char="•"/>
              <a:defRPr sz="3400">
                <a:solidFill>
                  <a:schemeClr val="tx1"/>
                </a:solidFill>
                <a:latin typeface="Gill Sans" pitchFamily="1" charset="0"/>
                <a:ea typeface="ヒラギノ角ゴ ProN W3" pitchFamily="1" charset="-128"/>
                <a:sym typeface="Gill Sans" pitchFamily="1" charset="0"/>
              </a:defRPr>
            </a:lvl3pPr>
            <a:lvl4pPr marL="2400300" indent="-800100">
              <a:spcBef>
                <a:spcPts val="3600"/>
              </a:spcBef>
              <a:buSzPct val="171000"/>
              <a:buFont typeface="Gill Sans" pitchFamily="1" charset="0"/>
              <a:buChar char="•"/>
              <a:defRPr sz="3400">
                <a:solidFill>
                  <a:schemeClr val="tx1"/>
                </a:solidFill>
                <a:latin typeface="Gill Sans" pitchFamily="1" charset="0"/>
                <a:ea typeface="ヒラギノ角ゴ ProN W3" pitchFamily="1" charset="-128"/>
                <a:sym typeface="Gill Sans" pitchFamily="1" charset="0"/>
              </a:defRPr>
            </a:lvl4pPr>
            <a:lvl5pPr marL="2844800" indent="-800100">
              <a:spcBef>
                <a:spcPts val="3600"/>
              </a:spcBef>
              <a:buSzPct val="171000"/>
              <a:buFont typeface="Gill Sans" pitchFamily="1" charset="0"/>
              <a:buChar char="•"/>
              <a:defRPr sz="3400">
                <a:solidFill>
                  <a:schemeClr val="tx1"/>
                </a:solidFill>
                <a:latin typeface="Gill Sans" pitchFamily="1" charset="0"/>
                <a:ea typeface="ヒラギノ角ゴ ProN W3" pitchFamily="1" charset="-128"/>
                <a:sym typeface="Gill Sans" pitchFamily="1" charset="0"/>
              </a:defRPr>
            </a:lvl5pPr>
            <a:lvl6pPr marL="3302000" indent="-800100" eaLnBrk="0" fontAlgn="base" hangingPunct="0">
              <a:spcBef>
                <a:spcPts val="3600"/>
              </a:spcBef>
              <a:spcAft>
                <a:spcPct val="0"/>
              </a:spcAft>
              <a:buSzPct val="171000"/>
              <a:buFont typeface="Gill Sans" pitchFamily="1" charset="0"/>
              <a:buChar char="•"/>
              <a:defRPr sz="3400">
                <a:solidFill>
                  <a:schemeClr val="tx1"/>
                </a:solidFill>
                <a:latin typeface="Gill Sans" pitchFamily="1" charset="0"/>
                <a:ea typeface="ヒラギノ角ゴ ProN W3" pitchFamily="1" charset="-128"/>
                <a:sym typeface="Gill Sans" pitchFamily="1" charset="0"/>
              </a:defRPr>
            </a:lvl6pPr>
            <a:lvl7pPr marL="3759200" indent="-800100" eaLnBrk="0" fontAlgn="base" hangingPunct="0">
              <a:spcBef>
                <a:spcPts val="3600"/>
              </a:spcBef>
              <a:spcAft>
                <a:spcPct val="0"/>
              </a:spcAft>
              <a:buSzPct val="171000"/>
              <a:buFont typeface="Gill Sans" pitchFamily="1" charset="0"/>
              <a:buChar char="•"/>
              <a:defRPr sz="3400">
                <a:solidFill>
                  <a:schemeClr val="tx1"/>
                </a:solidFill>
                <a:latin typeface="Gill Sans" pitchFamily="1" charset="0"/>
                <a:ea typeface="ヒラギノ角ゴ ProN W3" pitchFamily="1" charset="-128"/>
                <a:sym typeface="Gill Sans" pitchFamily="1" charset="0"/>
              </a:defRPr>
            </a:lvl7pPr>
            <a:lvl8pPr marL="4216400" indent="-800100" eaLnBrk="0" fontAlgn="base" hangingPunct="0">
              <a:spcBef>
                <a:spcPts val="3600"/>
              </a:spcBef>
              <a:spcAft>
                <a:spcPct val="0"/>
              </a:spcAft>
              <a:buSzPct val="171000"/>
              <a:buFont typeface="Gill Sans" pitchFamily="1" charset="0"/>
              <a:buChar char="•"/>
              <a:defRPr sz="3400">
                <a:solidFill>
                  <a:schemeClr val="tx1"/>
                </a:solidFill>
                <a:latin typeface="Gill Sans" pitchFamily="1" charset="0"/>
                <a:ea typeface="ヒラギノ角ゴ ProN W3" pitchFamily="1" charset="-128"/>
                <a:sym typeface="Gill Sans" pitchFamily="1" charset="0"/>
              </a:defRPr>
            </a:lvl8pPr>
            <a:lvl9pPr marL="4673600" indent="-800100" eaLnBrk="0" fontAlgn="base" hangingPunct="0">
              <a:spcBef>
                <a:spcPts val="3600"/>
              </a:spcBef>
              <a:spcAft>
                <a:spcPct val="0"/>
              </a:spcAft>
              <a:buSzPct val="171000"/>
              <a:buFont typeface="Gill Sans" pitchFamily="1" charset="0"/>
              <a:buChar char="•"/>
              <a:defRPr sz="3400">
                <a:solidFill>
                  <a:schemeClr val="tx1"/>
                </a:solidFill>
                <a:latin typeface="Gill Sans" pitchFamily="1" charset="0"/>
                <a:ea typeface="ヒラギノ角ゴ ProN W3" pitchFamily="1" charset="-128"/>
                <a:sym typeface="Gill Sans" pitchFamily="1" charset="0"/>
              </a:defRPr>
            </a:lvl9pPr>
          </a:lstStyle>
          <a:p>
            <a:pPr algn="ctr" eaLnBrk="1" hangingPunct="1">
              <a:lnSpc>
                <a:spcPts val="4800"/>
              </a:lnSpc>
              <a:spcBef>
                <a:spcPct val="0"/>
              </a:spcBef>
              <a:buSzTx/>
              <a:buFontTx/>
              <a:buNone/>
            </a:pPr>
            <a:r>
              <a:rPr lang="en-US" altLang="en-US" sz="4400" b="1" dirty="0">
                <a:latin typeface="Calibri" panose="020F0502020204030204" pitchFamily="34" charset="0"/>
                <a:cs typeface="Calibri" panose="020F0502020204030204" pitchFamily="34" charset="0"/>
              </a:rPr>
              <a:t>Extra License Manual</a:t>
            </a:r>
          </a:p>
          <a:p>
            <a:pPr algn="ctr" eaLnBrk="1" hangingPunct="1">
              <a:lnSpc>
                <a:spcPts val="4800"/>
              </a:lnSpc>
              <a:spcBef>
                <a:spcPct val="0"/>
              </a:spcBef>
              <a:buSzTx/>
              <a:buFontTx/>
              <a:buNone/>
            </a:pPr>
            <a:r>
              <a:rPr lang="en-US" altLang="en-US" sz="4400" b="1" dirty="0">
                <a:latin typeface="Calibri" panose="020F0502020204030204" pitchFamily="34" charset="0"/>
                <a:cs typeface="Calibri" panose="020F0502020204030204" pitchFamily="34" charset="0"/>
              </a:rPr>
              <a:t>and other resources</a:t>
            </a:r>
          </a:p>
        </p:txBody>
      </p:sp>
      <p:sp>
        <p:nvSpPr>
          <p:cNvPr id="10" name="Rectangle 9">
            <a:extLst>
              <a:ext uri="{FF2B5EF4-FFF2-40B4-BE49-F238E27FC236}">
                <a16:creationId xmlns:a16="http://schemas.microsoft.com/office/drawing/2014/main" id="{81184BAD-7559-43E6-AC97-12A405393044}"/>
              </a:ext>
            </a:extLst>
          </p:cNvPr>
          <p:cNvSpPr/>
          <p:nvPr/>
        </p:nvSpPr>
        <p:spPr>
          <a:xfrm>
            <a:off x="1219200" y="5181600"/>
            <a:ext cx="6858000" cy="444096"/>
          </a:xfrm>
          <a:prstGeom prst="rect">
            <a:avLst/>
          </a:prstGeom>
        </p:spPr>
        <p:txBody>
          <a:bodyPr wrap="square">
            <a:spAutoFit/>
          </a:bodyPr>
          <a:lstStyle/>
          <a:p>
            <a:pPr algn="ctr">
              <a:lnSpc>
                <a:spcPct val="140000"/>
              </a:lnSpc>
              <a:spcBef>
                <a:spcPct val="0"/>
              </a:spcBef>
            </a:pPr>
            <a:r>
              <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rPr>
              <a:t>http://www.arrl.org/shop/Licensing-Education-and-Training/</a:t>
            </a:r>
            <a:endParaRPr lang="en-US" altLang="en-US" dirty="0">
              <a:solidFill>
                <a:srgbClr val="0000FF"/>
              </a:solidFill>
              <a:cs typeface="Gill Sans" pitchFamily="1" charset="0"/>
            </a:endParaRPr>
          </a:p>
        </p:txBody>
      </p:sp>
      <p:pic>
        <p:nvPicPr>
          <p:cNvPr id="2" name="Picture 2" descr="ARRL Extra Class License Manual 12th Edition">
            <a:extLst>
              <a:ext uri="{FF2B5EF4-FFF2-40B4-BE49-F238E27FC236}">
                <a16:creationId xmlns:a16="http://schemas.microsoft.com/office/drawing/2014/main" id="{52D88FCB-48DE-4341-8227-F75D57C6E0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1899" y="3038475"/>
            <a:ext cx="160020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99105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BB3E0A4-C4D3-2E92-ECF7-D15A0F0F23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3CEC8B-6581-7B17-FB74-CCAF40A76CF0}"/>
              </a:ext>
            </a:extLst>
          </p:cNvPr>
          <p:cNvSpPr>
            <a:spLocks noGrp="1"/>
          </p:cNvSpPr>
          <p:nvPr>
            <p:ph type="title"/>
          </p:nvPr>
        </p:nvSpPr>
        <p:spPr/>
        <p:txBody>
          <a:bodyPr/>
          <a:lstStyle/>
          <a:p>
            <a:r>
              <a:rPr lang="en-US" sz="3000" b="0" i="0" u="none" strike="noStrike" baseline="0" dirty="0">
                <a:latin typeface="Calibri" panose="020F0502020204030204" pitchFamily="34" charset="0"/>
              </a:rPr>
              <a:t>Except in some parts of Alaska, what is the maximum power permitted on the 630-meter band?</a:t>
            </a:r>
          </a:p>
        </p:txBody>
      </p:sp>
      <p:sp>
        <p:nvSpPr>
          <p:cNvPr id="3" name="Text Placeholder 2">
            <a:extLst>
              <a:ext uri="{FF2B5EF4-FFF2-40B4-BE49-F238E27FC236}">
                <a16:creationId xmlns:a16="http://schemas.microsoft.com/office/drawing/2014/main" id="{77473DC4-93B6-34B0-3DB2-BCC5F86510B0}"/>
              </a:ext>
            </a:extLst>
          </p:cNvPr>
          <p:cNvSpPr>
            <a:spLocks noGrp="1"/>
          </p:cNvSpPr>
          <p:nvPr>
            <p:ph type="body" idx="1"/>
          </p:nvPr>
        </p:nvSpPr>
        <p:spPr>
          <a:xfrm>
            <a:off x="457200" y="3276600"/>
            <a:ext cx="8229600" cy="3093720"/>
          </a:xfrm>
        </p:spPr>
        <p:txBody>
          <a:bodyPr/>
          <a:lstStyle/>
          <a:p>
            <a:r>
              <a:rPr lang="en-US" b="0" i="0" u="none" strike="noStrike" baseline="0" dirty="0">
                <a:latin typeface="Calibri" panose="020F0502020204030204" pitchFamily="34" charset="0"/>
              </a:rPr>
              <a:t>A. 50 watts PEP (peak envelope power)</a:t>
            </a:r>
          </a:p>
          <a:p>
            <a:r>
              <a:rPr lang="en-US" b="0" i="0" u="none" strike="noStrike" baseline="0" dirty="0">
                <a:latin typeface="Calibri" panose="020F0502020204030204" pitchFamily="34" charset="0"/>
              </a:rPr>
              <a:t>B. 100 watts PEP (peak envelope power)</a:t>
            </a:r>
          </a:p>
          <a:p>
            <a:r>
              <a:rPr lang="en-US" b="0" i="0" u="none" strike="noStrike" baseline="0" dirty="0">
                <a:latin typeface="Calibri" panose="020F0502020204030204" pitchFamily="34" charset="0"/>
              </a:rPr>
              <a:t>C. 1 watt EIRP (equivalent isotropic radiated power)</a:t>
            </a:r>
          </a:p>
          <a:p>
            <a:r>
              <a:rPr lang="en-US" b="0" i="0" u="none" strike="noStrike" baseline="0" dirty="0">
                <a:latin typeface="Calibri" panose="020F0502020204030204" pitchFamily="34" charset="0"/>
              </a:rPr>
              <a:t>D. 5 watts EIRP (equivalent isotropic radiated power)</a:t>
            </a:r>
          </a:p>
          <a:p>
            <a:r>
              <a:rPr lang="pt-BR" b="0" i="0" u="none" strike="noStrike" baseline="0" dirty="0">
                <a:latin typeface="Calibri" panose="020F0502020204030204" pitchFamily="34" charset="0"/>
              </a:rPr>
              <a:t>E1A09 (D) [97.313(l)]</a:t>
            </a:r>
          </a:p>
        </p:txBody>
      </p:sp>
    </p:spTree>
    <p:extLst>
      <p:ext uri="{BB962C8B-B14F-4D97-AF65-F5344CB8AC3E}">
        <p14:creationId xmlns:p14="http://schemas.microsoft.com/office/powerpoint/2010/main" val="736877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92F74-8F4B-4881-9163-FFF1D3471CD2}"/>
              </a:ext>
            </a:extLst>
          </p:cNvPr>
          <p:cNvSpPr>
            <a:spLocks noGrp="1"/>
          </p:cNvSpPr>
          <p:nvPr>
            <p:ph type="title"/>
          </p:nvPr>
        </p:nvSpPr>
        <p:spPr>
          <a:xfrm>
            <a:off x="457200" y="1295400"/>
            <a:ext cx="8229600" cy="1143000"/>
          </a:xfrm>
        </p:spPr>
        <p:txBody>
          <a:bodyPr/>
          <a:lstStyle/>
          <a:p>
            <a:r>
              <a:rPr lang="en-US" sz="3000" b="0" i="0" u="none" strike="noStrike" baseline="0" dirty="0">
                <a:latin typeface="Calibri" panose="020F0502020204030204" pitchFamily="34" charset="0"/>
              </a:rPr>
              <a:t>If an amateur station is installed aboard a ship or aircraft, what condition must be met before the station is operated?</a:t>
            </a:r>
          </a:p>
        </p:txBody>
      </p:sp>
      <p:sp>
        <p:nvSpPr>
          <p:cNvPr id="3" name="Text Placeholder 2">
            <a:extLst>
              <a:ext uri="{FF2B5EF4-FFF2-40B4-BE49-F238E27FC236}">
                <a16:creationId xmlns:a16="http://schemas.microsoft.com/office/drawing/2014/main" id="{A34A3B62-B643-4380-8DBA-05E90D81723A}"/>
              </a:ext>
            </a:extLst>
          </p:cNvPr>
          <p:cNvSpPr>
            <a:spLocks noGrp="1"/>
          </p:cNvSpPr>
          <p:nvPr>
            <p:ph type="body" idx="1"/>
          </p:nvPr>
        </p:nvSpPr>
        <p:spPr>
          <a:xfrm>
            <a:off x="457200" y="2895600"/>
            <a:ext cx="8229600" cy="3474720"/>
          </a:xfrm>
        </p:spPr>
        <p:txBody>
          <a:bodyPr/>
          <a:lstStyle/>
          <a:p>
            <a:r>
              <a:rPr lang="en-US" sz="2200" b="0" i="0" u="none" strike="noStrike" baseline="0" dirty="0">
                <a:latin typeface="Calibri" panose="020F0502020204030204" pitchFamily="34" charset="0"/>
              </a:rPr>
              <a:t>A. Its operation must be approved by the master of the ship or the pilot in command of the aircraft</a:t>
            </a:r>
          </a:p>
          <a:p>
            <a:r>
              <a:rPr lang="en-US" sz="2200" b="0" i="0" u="none" strike="noStrike" baseline="0" dirty="0">
                <a:latin typeface="Calibri" panose="020F0502020204030204" pitchFamily="34" charset="0"/>
              </a:rPr>
              <a:t>B. The amateur station operator must agree not to transmit when the main radio of the ship or aircraft is in use</a:t>
            </a:r>
          </a:p>
          <a:p>
            <a:r>
              <a:rPr lang="en-US" sz="2200" b="0" i="0" u="none" strike="noStrike" baseline="0" dirty="0">
                <a:latin typeface="Calibri" panose="020F0502020204030204" pitchFamily="34" charset="0"/>
              </a:rPr>
              <a:t>C. The amateur station must have a power supply that is completely independent of the main ship or aircraft power supply</a:t>
            </a:r>
          </a:p>
          <a:p>
            <a:r>
              <a:rPr lang="en-US" sz="2200" b="0" i="0" u="none" strike="noStrike" baseline="0" dirty="0">
                <a:latin typeface="Calibri" panose="020F0502020204030204" pitchFamily="34" charset="0"/>
              </a:rPr>
              <a:t>D. The amateur station must operate only in specific segments of the amateur service HF and VHF bands</a:t>
            </a:r>
          </a:p>
          <a:p>
            <a:r>
              <a:rPr lang="pt-BR" b="0" i="0" u="none" strike="noStrike" baseline="0" dirty="0">
                <a:latin typeface="Calibri" panose="020F0502020204030204" pitchFamily="34" charset="0"/>
              </a:rPr>
              <a:t>E1A10 [97.11]</a:t>
            </a:r>
          </a:p>
        </p:txBody>
      </p:sp>
    </p:spTree>
    <p:extLst>
      <p:ext uri="{BB962C8B-B14F-4D97-AF65-F5344CB8AC3E}">
        <p14:creationId xmlns:p14="http://schemas.microsoft.com/office/powerpoint/2010/main" val="3953334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27D7BAA-E99E-2AED-1EB3-63DAED6FAA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768BAA-3C13-0EFC-F0C1-3AEBC1B8B9CF}"/>
              </a:ext>
            </a:extLst>
          </p:cNvPr>
          <p:cNvSpPr>
            <a:spLocks noGrp="1"/>
          </p:cNvSpPr>
          <p:nvPr>
            <p:ph type="title"/>
          </p:nvPr>
        </p:nvSpPr>
        <p:spPr>
          <a:xfrm>
            <a:off x="457200" y="1295400"/>
            <a:ext cx="8229600" cy="1143000"/>
          </a:xfrm>
        </p:spPr>
        <p:txBody>
          <a:bodyPr/>
          <a:lstStyle/>
          <a:p>
            <a:r>
              <a:rPr lang="en-US" sz="3000" b="0" i="0" u="none" strike="noStrike" baseline="0" dirty="0">
                <a:latin typeface="Calibri" panose="020F0502020204030204" pitchFamily="34" charset="0"/>
              </a:rPr>
              <a:t>If an amateur station is installed aboard a ship or aircraft, what condition must be met before the station is operated?</a:t>
            </a:r>
          </a:p>
        </p:txBody>
      </p:sp>
      <p:sp>
        <p:nvSpPr>
          <p:cNvPr id="3" name="Text Placeholder 2">
            <a:extLst>
              <a:ext uri="{FF2B5EF4-FFF2-40B4-BE49-F238E27FC236}">
                <a16:creationId xmlns:a16="http://schemas.microsoft.com/office/drawing/2014/main" id="{C738F4DA-6E96-1283-0D0C-4E278886C751}"/>
              </a:ext>
            </a:extLst>
          </p:cNvPr>
          <p:cNvSpPr>
            <a:spLocks noGrp="1"/>
          </p:cNvSpPr>
          <p:nvPr>
            <p:ph type="body" idx="1"/>
          </p:nvPr>
        </p:nvSpPr>
        <p:spPr>
          <a:xfrm>
            <a:off x="457200" y="2895600"/>
            <a:ext cx="8229600" cy="3474720"/>
          </a:xfrm>
        </p:spPr>
        <p:txBody>
          <a:bodyPr/>
          <a:lstStyle/>
          <a:p>
            <a:r>
              <a:rPr lang="en-US" sz="2200" b="0" i="0" u="none" strike="noStrike" baseline="0" dirty="0">
                <a:latin typeface="Calibri" panose="020F0502020204030204" pitchFamily="34" charset="0"/>
              </a:rPr>
              <a:t>A. Its operation must be approved by the master of the ship or the pilot in command of the aircraft</a:t>
            </a:r>
          </a:p>
          <a:p>
            <a:r>
              <a:rPr lang="en-US" sz="2200" b="0" i="0" u="none" strike="noStrike" baseline="0" dirty="0">
                <a:latin typeface="Calibri" panose="020F0502020204030204" pitchFamily="34" charset="0"/>
              </a:rPr>
              <a:t>B. The amateur station operator must agree not to transmit when the main radio of the ship or aircraft is in use</a:t>
            </a:r>
          </a:p>
          <a:p>
            <a:r>
              <a:rPr lang="en-US" sz="2200" b="0" i="0" u="none" strike="noStrike" baseline="0" dirty="0">
                <a:latin typeface="Calibri" panose="020F0502020204030204" pitchFamily="34" charset="0"/>
              </a:rPr>
              <a:t>C. The amateur station must have a power supply that is completely independent of the main ship or aircraft power supply</a:t>
            </a:r>
          </a:p>
          <a:p>
            <a:r>
              <a:rPr lang="en-US" sz="2200" b="0" i="0" u="none" strike="noStrike" baseline="0" dirty="0">
                <a:latin typeface="Calibri" panose="020F0502020204030204" pitchFamily="34" charset="0"/>
              </a:rPr>
              <a:t>D. The amateur station must operate only in specific segments of the amateur service HF and VHF bands</a:t>
            </a:r>
          </a:p>
          <a:p>
            <a:r>
              <a:rPr lang="pt-BR" b="0" i="0" u="none" strike="noStrike" baseline="0" dirty="0">
                <a:latin typeface="Calibri" panose="020F0502020204030204" pitchFamily="34" charset="0"/>
              </a:rPr>
              <a:t>E1A10 (A) [97.11]</a:t>
            </a:r>
          </a:p>
        </p:txBody>
      </p:sp>
    </p:spTree>
    <p:extLst>
      <p:ext uri="{BB962C8B-B14F-4D97-AF65-F5344CB8AC3E}">
        <p14:creationId xmlns:p14="http://schemas.microsoft.com/office/powerpoint/2010/main" val="4038590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CAA7A-256D-4843-B252-A88737D03785}"/>
              </a:ext>
            </a:extLst>
          </p:cNvPr>
          <p:cNvSpPr>
            <a:spLocks noGrp="1"/>
          </p:cNvSpPr>
          <p:nvPr>
            <p:ph type="title"/>
          </p:nvPr>
        </p:nvSpPr>
        <p:spPr/>
        <p:txBody>
          <a:bodyPr/>
          <a:lstStyle/>
          <a:p>
            <a:r>
              <a:rPr lang="en-US" sz="3000" b="0" i="0" u="none" strike="noStrike" baseline="0" dirty="0">
                <a:latin typeface="Calibri" panose="020F0502020204030204" pitchFamily="34" charset="0"/>
              </a:rPr>
              <a:t>What licensing is required when operating an amateur station aboard a US-registered vessel in international waters?</a:t>
            </a:r>
          </a:p>
        </p:txBody>
      </p:sp>
      <p:sp>
        <p:nvSpPr>
          <p:cNvPr id="3" name="Text Placeholder 2">
            <a:extLst>
              <a:ext uri="{FF2B5EF4-FFF2-40B4-BE49-F238E27FC236}">
                <a16:creationId xmlns:a16="http://schemas.microsoft.com/office/drawing/2014/main" id="{4A7FF8CD-B51E-4FF5-BB8E-A9854147615F}"/>
              </a:ext>
            </a:extLst>
          </p:cNvPr>
          <p:cNvSpPr>
            <a:spLocks noGrp="1"/>
          </p:cNvSpPr>
          <p:nvPr>
            <p:ph type="body" idx="1"/>
          </p:nvPr>
        </p:nvSpPr>
        <p:spPr>
          <a:xfrm>
            <a:off x="429491" y="3352800"/>
            <a:ext cx="8229600" cy="3048000"/>
          </a:xfrm>
        </p:spPr>
        <p:txBody>
          <a:bodyPr/>
          <a:lstStyle/>
          <a:p>
            <a:r>
              <a:rPr lang="en-US" b="0" i="0" u="none" strike="noStrike" baseline="0" dirty="0">
                <a:latin typeface="Calibri" panose="020F0502020204030204" pitchFamily="34" charset="0"/>
              </a:rPr>
              <a:t>A. Any amateur license with an FCC Marine or Aircraft endorsement</a:t>
            </a:r>
          </a:p>
          <a:p>
            <a:r>
              <a:rPr lang="en-US" b="0" i="0" u="none" strike="noStrike" baseline="0" dirty="0">
                <a:latin typeface="Calibri" panose="020F0502020204030204" pitchFamily="34" charset="0"/>
              </a:rPr>
              <a:t>B. Any FCC-issued amateur license</a:t>
            </a:r>
          </a:p>
          <a:p>
            <a:r>
              <a:rPr lang="en-US" b="0" i="0" u="none" strike="noStrike" baseline="0" dirty="0">
                <a:latin typeface="Calibri" panose="020F0502020204030204" pitchFamily="34" charset="0"/>
              </a:rPr>
              <a:t>C. Only General class or higher amateur licenses</a:t>
            </a:r>
          </a:p>
          <a:p>
            <a:r>
              <a:rPr lang="en-US" b="0" i="0" u="none" strike="noStrike" baseline="0" dirty="0">
                <a:latin typeface="Calibri" panose="020F0502020204030204" pitchFamily="34" charset="0"/>
              </a:rPr>
              <a:t>D. An unrestricted Radiotelephone Operator Permit</a:t>
            </a:r>
          </a:p>
          <a:p>
            <a:r>
              <a:rPr lang="pt-BR" b="0" i="0" u="none" strike="noStrike" baseline="0" dirty="0">
                <a:latin typeface="Calibri" panose="020F0502020204030204" pitchFamily="34" charset="0"/>
              </a:rPr>
              <a:t>E1A11 [97.5]</a:t>
            </a:r>
          </a:p>
        </p:txBody>
      </p:sp>
    </p:spTree>
    <p:extLst>
      <p:ext uri="{BB962C8B-B14F-4D97-AF65-F5344CB8AC3E}">
        <p14:creationId xmlns:p14="http://schemas.microsoft.com/office/powerpoint/2010/main" val="2133828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D3E98ED-5CD3-3BB2-8932-5CB2245113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D219B3-0B6D-3E82-5CAC-40CC407369B2}"/>
              </a:ext>
            </a:extLst>
          </p:cNvPr>
          <p:cNvSpPr>
            <a:spLocks noGrp="1"/>
          </p:cNvSpPr>
          <p:nvPr>
            <p:ph type="title"/>
          </p:nvPr>
        </p:nvSpPr>
        <p:spPr/>
        <p:txBody>
          <a:bodyPr/>
          <a:lstStyle/>
          <a:p>
            <a:r>
              <a:rPr lang="en-US" sz="3000" b="0" i="0" u="none" strike="noStrike" baseline="0" dirty="0">
                <a:latin typeface="Calibri" panose="020F0502020204030204" pitchFamily="34" charset="0"/>
              </a:rPr>
              <a:t>What licensing is required when operating an amateur station aboard a US-registered vessel in international waters?</a:t>
            </a:r>
          </a:p>
        </p:txBody>
      </p:sp>
      <p:sp>
        <p:nvSpPr>
          <p:cNvPr id="3" name="Text Placeholder 2">
            <a:extLst>
              <a:ext uri="{FF2B5EF4-FFF2-40B4-BE49-F238E27FC236}">
                <a16:creationId xmlns:a16="http://schemas.microsoft.com/office/drawing/2014/main" id="{E2A98BD6-FB89-B54B-07C0-B9B6330CCD38}"/>
              </a:ext>
            </a:extLst>
          </p:cNvPr>
          <p:cNvSpPr>
            <a:spLocks noGrp="1"/>
          </p:cNvSpPr>
          <p:nvPr>
            <p:ph type="body" idx="1"/>
          </p:nvPr>
        </p:nvSpPr>
        <p:spPr>
          <a:xfrm>
            <a:off x="429491" y="3352800"/>
            <a:ext cx="8229600" cy="3048000"/>
          </a:xfrm>
        </p:spPr>
        <p:txBody>
          <a:bodyPr/>
          <a:lstStyle/>
          <a:p>
            <a:r>
              <a:rPr lang="en-US" b="0" i="0" u="none" strike="noStrike" baseline="0" dirty="0">
                <a:latin typeface="Calibri" panose="020F0502020204030204" pitchFamily="34" charset="0"/>
              </a:rPr>
              <a:t>A. Any amateur license with an FCC Marine or Aircraft endorsement</a:t>
            </a:r>
          </a:p>
          <a:p>
            <a:r>
              <a:rPr lang="en-US" b="0" i="0" u="none" strike="noStrike" baseline="0" dirty="0">
                <a:latin typeface="Calibri" panose="020F0502020204030204" pitchFamily="34" charset="0"/>
              </a:rPr>
              <a:t>B. Any FCC-issued amateur license</a:t>
            </a:r>
          </a:p>
          <a:p>
            <a:r>
              <a:rPr lang="en-US" b="0" i="0" u="none" strike="noStrike" baseline="0" dirty="0">
                <a:latin typeface="Calibri" panose="020F0502020204030204" pitchFamily="34" charset="0"/>
              </a:rPr>
              <a:t>C. Only General class or higher amateur licenses</a:t>
            </a:r>
          </a:p>
          <a:p>
            <a:r>
              <a:rPr lang="en-US" b="0" i="0" u="none" strike="noStrike" baseline="0" dirty="0">
                <a:latin typeface="Calibri" panose="020F0502020204030204" pitchFamily="34" charset="0"/>
              </a:rPr>
              <a:t>D. An unrestricted Radiotelephone Operator Permit</a:t>
            </a:r>
          </a:p>
          <a:p>
            <a:r>
              <a:rPr lang="pt-BR" b="0" i="0" u="none" strike="noStrike" baseline="0" dirty="0">
                <a:latin typeface="Calibri" panose="020F0502020204030204" pitchFamily="34" charset="0"/>
              </a:rPr>
              <a:t>E1A11 (B) [97.5]</a:t>
            </a:r>
          </a:p>
        </p:txBody>
      </p:sp>
    </p:spTree>
    <p:extLst>
      <p:ext uri="{BB962C8B-B14F-4D97-AF65-F5344CB8AC3E}">
        <p14:creationId xmlns:p14="http://schemas.microsoft.com/office/powerpoint/2010/main" val="12624169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9904E-AA6E-42C2-BB62-00A0A7D08CE4}"/>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constitutes a spurious emission?</a:t>
            </a:r>
          </a:p>
        </p:txBody>
      </p:sp>
      <p:sp>
        <p:nvSpPr>
          <p:cNvPr id="3" name="Text Placeholder 2">
            <a:extLst>
              <a:ext uri="{FF2B5EF4-FFF2-40B4-BE49-F238E27FC236}">
                <a16:creationId xmlns:a16="http://schemas.microsoft.com/office/drawing/2014/main" id="{F53C773B-BBF8-47A6-9796-34F20D1ADA08}"/>
              </a:ext>
            </a:extLst>
          </p:cNvPr>
          <p:cNvSpPr>
            <a:spLocks noGrp="1"/>
          </p:cNvSpPr>
          <p:nvPr>
            <p:ph type="body" idx="1"/>
          </p:nvPr>
        </p:nvSpPr>
        <p:spPr>
          <a:xfrm>
            <a:off x="457200" y="2697480"/>
            <a:ext cx="8229600" cy="3154680"/>
          </a:xfrm>
        </p:spPr>
        <p:txBody>
          <a:bodyPr/>
          <a:lstStyle/>
          <a:p>
            <a:r>
              <a:rPr lang="en-US" sz="2200" b="0" i="0" u="none" strike="noStrike" baseline="0" dirty="0">
                <a:latin typeface="Calibri" panose="020F0502020204030204" pitchFamily="34" charset="0"/>
              </a:rPr>
              <a:t>A. An amateur station transmission made  without the proper call sign identification</a:t>
            </a:r>
          </a:p>
          <a:p>
            <a:r>
              <a:rPr lang="en-US" sz="2200" b="0" i="0" u="none" strike="noStrike" baseline="0" dirty="0">
                <a:latin typeface="Calibri" panose="020F0502020204030204" pitchFamily="34" charset="0"/>
              </a:rPr>
              <a:t>B. A signal transmitted to prevent its detection by any station other than the intended recipient</a:t>
            </a:r>
          </a:p>
          <a:p>
            <a:r>
              <a:rPr lang="en-US" sz="2200" b="0" i="0" u="none" strike="noStrike" baseline="0" dirty="0">
                <a:latin typeface="Calibri" panose="020F0502020204030204" pitchFamily="34" charset="0"/>
              </a:rPr>
              <a:t>C. Any transmitted  signal that unintentionally interferes with another licensed radio station</a:t>
            </a:r>
          </a:p>
          <a:p>
            <a:r>
              <a:rPr lang="en-US" sz="2200" b="0" i="0" u="none" strike="noStrike" baseline="0" dirty="0">
                <a:latin typeface="Calibri" panose="020F0502020204030204" pitchFamily="34" charset="0"/>
              </a:rPr>
              <a:t>D. An emission outside the signal's necessary bandwidth that can be reduced or eliminated without affecting the information transmitted</a:t>
            </a:r>
          </a:p>
          <a:p>
            <a:r>
              <a:rPr lang="en-US" sz="2200" b="0" i="0" u="none" strike="noStrike" baseline="0" dirty="0">
                <a:latin typeface="Calibri" panose="020F0502020204030204" pitchFamily="34" charset="0"/>
              </a:rPr>
              <a:t>FCC Rule: [97.3] E1B01 ECLM Page (3 - 7)</a:t>
            </a:r>
          </a:p>
        </p:txBody>
      </p:sp>
    </p:spTree>
    <p:extLst>
      <p:ext uri="{BB962C8B-B14F-4D97-AF65-F5344CB8AC3E}">
        <p14:creationId xmlns:p14="http://schemas.microsoft.com/office/powerpoint/2010/main" val="3332084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9904E-AA6E-42C2-BB62-00A0A7D08CE4}"/>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constitutes a spurious emission?</a:t>
            </a:r>
          </a:p>
        </p:txBody>
      </p:sp>
      <p:sp>
        <p:nvSpPr>
          <p:cNvPr id="3" name="Text Placeholder 2">
            <a:extLst>
              <a:ext uri="{FF2B5EF4-FFF2-40B4-BE49-F238E27FC236}">
                <a16:creationId xmlns:a16="http://schemas.microsoft.com/office/drawing/2014/main" id="{F53C773B-BBF8-47A6-9796-34F20D1ADA08}"/>
              </a:ext>
            </a:extLst>
          </p:cNvPr>
          <p:cNvSpPr>
            <a:spLocks noGrp="1"/>
          </p:cNvSpPr>
          <p:nvPr>
            <p:ph type="body" idx="1"/>
          </p:nvPr>
        </p:nvSpPr>
        <p:spPr>
          <a:xfrm>
            <a:off x="457200" y="2697480"/>
            <a:ext cx="8229600" cy="3154680"/>
          </a:xfrm>
        </p:spPr>
        <p:txBody>
          <a:bodyPr/>
          <a:lstStyle/>
          <a:p>
            <a:r>
              <a:rPr lang="en-US" sz="2200" b="0" i="0" u="none" strike="noStrike" baseline="0" dirty="0">
                <a:latin typeface="Calibri" panose="020F0502020204030204" pitchFamily="34" charset="0"/>
              </a:rPr>
              <a:t>A. An amateur station transmission made  without the proper call sign identification</a:t>
            </a:r>
          </a:p>
          <a:p>
            <a:r>
              <a:rPr lang="en-US" sz="2200" b="0" i="0" u="none" strike="noStrike" baseline="0" dirty="0">
                <a:latin typeface="Calibri" panose="020F0502020204030204" pitchFamily="34" charset="0"/>
              </a:rPr>
              <a:t>B. A signal transmitted to prevent its detection by any station other than the intended recipient</a:t>
            </a:r>
          </a:p>
          <a:p>
            <a:r>
              <a:rPr lang="en-US" sz="2200" b="0" i="0" u="none" strike="noStrike" baseline="0" dirty="0">
                <a:latin typeface="Calibri" panose="020F0502020204030204" pitchFamily="34" charset="0"/>
              </a:rPr>
              <a:t>C. Any transmitted  signal that unintentionally interferes with another licensed radio station</a:t>
            </a:r>
          </a:p>
          <a:p>
            <a:r>
              <a:rPr lang="en-US" sz="2200" b="0" i="0" u="none" strike="noStrike" baseline="0" dirty="0">
                <a:latin typeface="Calibri" panose="020F0502020204030204" pitchFamily="34" charset="0"/>
              </a:rPr>
              <a:t>D. An emission outside the signal's necessary bandwidth that can be reduced or eliminated without affecting the information transmitted</a:t>
            </a:r>
          </a:p>
          <a:p>
            <a:r>
              <a:rPr lang="en-US" sz="2200" b="0" i="0" u="none" strike="noStrike" baseline="0" dirty="0">
                <a:latin typeface="Calibri" panose="020F0502020204030204" pitchFamily="34" charset="0"/>
              </a:rPr>
              <a:t>(D) FCC Rule: [97.3] E1B01 ECLM Page (3 - 7)</a:t>
            </a:r>
          </a:p>
        </p:txBody>
      </p:sp>
    </p:spTree>
    <p:extLst>
      <p:ext uri="{BB962C8B-B14F-4D97-AF65-F5344CB8AC3E}">
        <p14:creationId xmlns:p14="http://schemas.microsoft.com/office/powerpoint/2010/main" val="2523567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E98E7-7E8B-484E-8609-E687A7BFEF46}"/>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is an acceptable bandwidth for digital voice or slow-scan TV transmissions made on the HF amateur bands?</a:t>
            </a:r>
          </a:p>
        </p:txBody>
      </p:sp>
      <p:sp>
        <p:nvSpPr>
          <p:cNvPr id="3" name="Text Placeholder 2">
            <a:extLst>
              <a:ext uri="{FF2B5EF4-FFF2-40B4-BE49-F238E27FC236}">
                <a16:creationId xmlns:a16="http://schemas.microsoft.com/office/drawing/2014/main" id="{30DF778B-E82D-45AB-AD02-046D3FC4927B}"/>
              </a:ext>
            </a:extLst>
          </p:cNvPr>
          <p:cNvSpPr>
            <a:spLocks noGrp="1"/>
          </p:cNvSpPr>
          <p:nvPr>
            <p:ph type="body" idx="1"/>
          </p:nvPr>
        </p:nvSpPr>
        <p:spPr>
          <a:xfrm>
            <a:off x="457200" y="3810000"/>
            <a:ext cx="8229600" cy="2286000"/>
          </a:xfrm>
        </p:spPr>
        <p:txBody>
          <a:bodyPr/>
          <a:lstStyle/>
          <a:p>
            <a:r>
              <a:rPr lang="en-US" b="0" i="0" u="none" strike="noStrike" baseline="0" dirty="0">
                <a:latin typeface="Calibri" panose="020F0502020204030204" pitchFamily="34" charset="0"/>
              </a:rPr>
              <a:t>A. 3 kHz</a:t>
            </a:r>
          </a:p>
          <a:p>
            <a:r>
              <a:rPr lang="en-US" b="0" i="0" u="none" strike="noStrike" baseline="0" dirty="0">
                <a:latin typeface="Calibri" panose="020F0502020204030204" pitchFamily="34" charset="0"/>
              </a:rPr>
              <a:t>B. 10 kHz</a:t>
            </a:r>
          </a:p>
          <a:p>
            <a:r>
              <a:rPr lang="en-US" b="0" i="0" u="none" strike="noStrike" baseline="0" dirty="0">
                <a:latin typeface="Calibri" panose="020F0502020204030204" pitchFamily="34" charset="0"/>
              </a:rPr>
              <a:t>C. 15 kHz</a:t>
            </a:r>
          </a:p>
          <a:p>
            <a:r>
              <a:rPr lang="en-US" b="0" i="0" u="none" strike="noStrike" baseline="0" dirty="0">
                <a:latin typeface="Calibri" panose="020F0502020204030204" pitchFamily="34" charset="0"/>
              </a:rPr>
              <a:t>D. 20 kHz</a:t>
            </a:r>
          </a:p>
          <a:p>
            <a:r>
              <a:rPr lang="en-US" b="0" i="0" u="none" strike="noStrike" baseline="0" dirty="0">
                <a:latin typeface="Calibri" panose="020F0502020204030204" pitchFamily="34" charset="0"/>
              </a:rPr>
              <a:t>FCC Rule: [97.302(f)(2)] E1B02 ECLM Page (8 - 23)</a:t>
            </a:r>
          </a:p>
        </p:txBody>
      </p:sp>
    </p:spTree>
    <p:extLst>
      <p:ext uri="{BB962C8B-B14F-4D97-AF65-F5344CB8AC3E}">
        <p14:creationId xmlns:p14="http://schemas.microsoft.com/office/powerpoint/2010/main" val="28281167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E98E7-7E8B-484E-8609-E687A7BFEF46}"/>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is an acceptable bandwidth for digital voice or slow-scan TV transmissions made on the HF amateur bands?</a:t>
            </a:r>
          </a:p>
        </p:txBody>
      </p:sp>
      <p:sp>
        <p:nvSpPr>
          <p:cNvPr id="3" name="Text Placeholder 2">
            <a:extLst>
              <a:ext uri="{FF2B5EF4-FFF2-40B4-BE49-F238E27FC236}">
                <a16:creationId xmlns:a16="http://schemas.microsoft.com/office/drawing/2014/main" id="{30DF778B-E82D-45AB-AD02-046D3FC4927B}"/>
              </a:ext>
            </a:extLst>
          </p:cNvPr>
          <p:cNvSpPr>
            <a:spLocks noGrp="1"/>
          </p:cNvSpPr>
          <p:nvPr>
            <p:ph type="body" idx="1"/>
          </p:nvPr>
        </p:nvSpPr>
        <p:spPr>
          <a:xfrm>
            <a:off x="457200" y="3810000"/>
            <a:ext cx="8229600" cy="2286000"/>
          </a:xfrm>
        </p:spPr>
        <p:txBody>
          <a:bodyPr/>
          <a:lstStyle/>
          <a:p>
            <a:r>
              <a:rPr lang="en-US" b="0" i="0" u="none" strike="noStrike" baseline="0" dirty="0">
                <a:latin typeface="Calibri" panose="020F0502020204030204" pitchFamily="34" charset="0"/>
              </a:rPr>
              <a:t>A. 3 kHz</a:t>
            </a:r>
          </a:p>
          <a:p>
            <a:r>
              <a:rPr lang="en-US" b="0" i="0" u="none" strike="noStrike" baseline="0" dirty="0">
                <a:latin typeface="Calibri" panose="020F0502020204030204" pitchFamily="34" charset="0"/>
              </a:rPr>
              <a:t>B. 10 kHz</a:t>
            </a:r>
          </a:p>
          <a:p>
            <a:r>
              <a:rPr lang="en-US" b="0" i="0" u="none" strike="noStrike" baseline="0" dirty="0">
                <a:latin typeface="Calibri" panose="020F0502020204030204" pitchFamily="34" charset="0"/>
              </a:rPr>
              <a:t>C. 15 kHz</a:t>
            </a:r>
          </a:p>
          <a:p>
            <a:r>
              <a:rPr lang="en-US" b="0" i="0" u="none" strike="noStrike" baseline="0" dirty="0">
                <a:latin typeface="Calibri" panose="020F0502020204030204" pitchFamily="34" charset="0"/>
              </a:rPr>
              <a:t>D. 20 kHz</a:t>
            </a:r>
          </a:p>
          <a:p>
            <a:r>
              <a:rPr lang="en-US" b="0" i="0" u="none" strike="noStrike" baseline="0" dirty="0">
                <a:latin typeface="Calibri" panose="020F0502020204030204" pitchFamily="34" charset="0"/>
              </a:rPr>
              <a:t>(A) FCC Rule: [97.302(f)(2)] E1B02 ECLM Page (8 - 23)</a:t>
            </a:r>
          </a:p>
        </p:txBody>
      </p:sp>
    </p:spTree>
    <p:extLst>
      <p:ext uri="{BB962C8B-B14F-4D97-AF65-F5344CB8AC3E}">
        <p14:creationId xmlns:p14="http://schemas.microsoft.com/office/powerpoint/2010/main" val="8319696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7B9E6-7C31-4238-A5FB-BFBF984FC743}"/>
              </a:ext>
            </a:extLst>
          </p:cNvPr>
          <p:cNvSpPr>
            <a:spLocks noGrp="1"/>
          </p:cNvSpPr>
          <p:nvPr>
            <p:ph type="title"/>
          </p:nvPr>
        </p:nvSpPr>
        <p:spPr/>
        <p:txBody>
          <a:bodyPr/>
          <a:lstStyle/>
          <a:p>
            <a:r>
              <a:rPr lang="en-US" b="0" i="0" u="none" strike="noStrike" baseline="0" dirty="0">
                <a:latin typeface="Calibri" panose="020F0502020204030204" pitchFamily="34" charset="0"/>
              </a:rPr>
              <a:t>Within what distance must an amateur station protect an FCC monitoring facility from harmful interference?</a:t>
            </a:r>
          </a:p>
        </p:txBody>
      </p:sp>
      <p:sp>
        <p:nvSpPr>
          <p:cNvPr id="3" name="Text Placeholder 2">
            <a:extLst>
              <a:ext uri="{FF2B5EF4-FFF2-40B4-BE49-F238E27FC236}">
                <a16:creationId xmlns:a16="http://schemas.microsoft.com/office/drawing/2014/main" id="{264A88E5-C32E-4CB3-8A26-13F41F7D9FE2}"/>
              </a:ext>
            </a:extLst>
          </p:cNvPr>
          <p:cNvSpPr>
            <a:spLocks noGrp="1"/>
          </p:cNvSpPr>
          <p:nvPr>
            <p:ph type="body" idx="1"/>
          </p:nvPr>
        </p:nvSpPr>
        <p:spPr/>
        <p:txBody>
          <a:bodyPr/>
          <a:lstStyle/>
          <a:p>
            <a:r>
              <a:rPr lang="en-US" b="0" i="0" u="none" strike="noStrike" baseline="0" dirty="0">
                <a:latin typeface="Calibri" panose="020F0502020204030204" pitchFamily="34" charset="0"/>
              </a:rPr>
              <a:t>A. 1 mile</a:t>
            </a:r>
          </a:p>
          <a:p>
            <a:r>
              <a:rPr lang="en-US" b="0" i="0" u="none" strike="noStrike" baseline="0" dirty="0">
                <a:latin typeface="Calibri" panose="020F0502020204030204" pitchFamily="34" charset="0"/>
              </a:rPr>
              <a:t>B. 3 miles</a:t>
            </a:r>
          </a:p>
          <a:p>
            <a:r>
              <a:rPr lang="en-US" b="0" i="0" u="none" strike="noStrike" baseline="0" dirty="0">
                <a:latin typeface="Calibri" panose="020F0502020204030204" pitchFamily="34" charset="0"/>
              </a:rPr>
              <a:t>C. 10 miles</a:t>
            </a:r>
          </a:p>
          <a:p>
            <a:r>
              <a:rPr lang="en-US" b="0" i="0" u="none" strike="noStrike" baseline="0" dirty="0">
                <a:latin typeface="Calibri" panose="020F0502020204030204" pitchFamily="34" charset="0"/>
              </a:rPr>
              <a:t>D. 30 miles</a:t>
            </a:r>
          </a:p>
          <a:p>
            <a:r>
              <a:rPr lang="en-US" b="0" i="0" u="none" strike="noStrike" baseline="0" dirty="0">
                <a:latin typeface="Calibri" panose="020F0502020204030204" pitchFamily="34" charset="0"/>
              </a:rPr>
              <a:t>FCC Rule: [97.13] E1B03 ECLM Page (3 - 8)</a:t>
            </a:r>
          </a:p>
        </p:txBody>
      </p:sp>
    </p:spTree>
    <p:extLst>
      <p:ext uri="{BB962C8B-B14F-4D97-AF65-F5344CB8AC3E}">
        <p14:creationId xmlns:p14="http://schemas.microsoft.com/office/powerpoint/2010/main" val="3172815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896BD-2389-48C7-AFCC-1C4A95F083C6}"/>
              </a:ext>
            </a:extLst>
          </p:cNvPr>
          <p:cNvSpPr>
            <a:spLocks noGrp="1"/>
          </p:cNvSpPr>
          <p:nvPr>
            <p:ph type="title"/>
          </p:nvPr>
        </p:nvSpPr>
        <p:spPr/>
        <p:txBody>
          <a:bodyPr/>
          <a:lstStyle/>
          <a:p>
            <a:r>
              <a:rPr lang="en-US" b="0" i="0" u="none" strike="noStrike" baseline="0" dirty="0">
                <a:latin typeface="Calibri" panose="020F0502020204030204" pitchFamily="34" charset="0"/>
              </a:rPr>
              <a:t>Why is it not legal to transmit a 3 kHz bandwidth USB signal with a carrier frequency of 14.348 MHz?</a:t>
            </a:r>
          </a:p>
        </p:txBody>
      </p:sp>
      <p:sp>
        <p:nvSpPr>
          <p:cNvPr id="3" name="Text Placeholder 2">
            <a:extLst>
              <a:ext uri="{FF2B5EF4-FFF2-40B4-BE49-F238E27FC236}">
                <a16:creationId xmlns:a16="http://schemas.microsoft.com/office/drawing/2014/main" id="{7687A41B-F6EF-4AA2-8CF2-E1A6DD1C0ED3}"/>
              </a:ext>
            </a:extLst>
          </p:cNvPr>
          <p:cNvSpPr>
            <a:spLocks noGrp="1"/>
          </p:cNvSpPr>
          <p:nvPr>
            <p:ph type="body" idx="1"/>
          </p:nvPr>
        </p:nvSpPr>
        <p:spPr>
          <a:xfrm>
            <a:off x="457200" y="3276600"/>
            <a:ext cx="8229600" cy="2362200"/>
          </a:xfrm>
        </p:spPr>
        <p:txBody>
          <a:bodyPr/>
          <a:lstStyle/>
          <a:p>
            <a:pPr marL="0" marR="0">
              <a:spcBef>
                <a:spcPts val="0"/>
              </a:spcBef>
              <a:spcAft>
                <a:spcPts val="0"/>
              </a:spcAft>
            </a:pPr>
            <a:r>
              <a:rPr lang="en-US" dirty="0">
                <a:effectLst/>
                <a:latin typeface="Calibri" panose="020F0502020204030204" pitchFamily="34" charset="0"/>
                <a:ea typeface="Calibri" panose="020F0502020204030204" pitchFamily="34" charset="0"/>
                <a:cs typeface="Calibri" panose="020F0502020204030204" pitchFamily="34" charset="0"/>
              </a:rPr>
              <a:t>A. USB is not used on 20-meter phone</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cs typeface="Calibri" panose="020F0502020204030204" pitchFamily="34" charset="0"/>
              </a:rPr>
              <a:t>B. The lower 1 kHz of the signal is outside the 20-meter band</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cs typeface="Calibri" panose="020F0502020204030204" pitchFamily="34" charset="0"/>
              </a:rPr>
              <a:t>C. 14.348 MHz is outside the 20-meter band</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cs typeface="Calibri" panose="020F0502020204030204" pitchFamily="34" charset="0"/>
              </a:rPr>
              <a:t>D. The upper 1 kHz of the signal is outside the 20-meter band</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effectLst/>
                <a:latin typeface="Calibri" panose="020F0502020204030204" pitchFamily="34" charset="0"/>
                <a:ea typeface="Calibri" panose="020F0502020204030204" pitchFamily="34" charset="0"/>
                <a:cs typeface="Calibri" panose="020F0502020204030204" pitchFamily="34" charset="0"/>
              </a:rPr>
              <a:t>E1A01 [97.305, 97.307(b)]</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endParaRPr lang="pt-BR" b="0" i="0" u="none" strike="noStrike" baseline="0" dirty="0">
              <a:latin typeface="Calibri" panose="020F0502020204030204" pitchFamily="34" charset="0"/>
            </a:endParaRPr>
          </a:p>
        </p:txBody>
      </p:sp>
    </p:spTree>
    <p:extLst>
      <p:ext uri="{BB962C8B-B14F-4D97-AF65-F5344CB8AC3E}">
        <p14:creationId xmlns:p14="http://schemas.microsoft.com/office/powerpoint/2010/main" val="1570732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15909-D9D8-47A7-A663-D77F93861FBE}"/>
              </a:ext>
            </a:extLst>
          </p:cNvPr>
          <p:cNvSpPr>
            <a:spLocks noGrp="1"/>
          </p:cNvSpPr>
          <p:nvPr>
            <p:ph type="title"/>
          </p:nvPr>
        </p:nvSpPr>
        <p:spPr/>
        <p:txBody>
          <a:bodyPr/>
          <a:lstStyle/>
          <a:p>
            <a:r>
              <a:rPr lang="en-US" b="0" i="0" u="none" strike="noStrike" baseline="0" dirty="0">
                <a:latin typeface="Calibri" panose="020F0502020204030204" pitchFamily="34" charset="0"/>
              </a:rPr>
              <a:t>Within what distance must an amateur station protect an FCC monitoring facility from harmful interference?</a:t>
            </a:r>
          </a:p>
        </p:txBody>
      </p:sp>
      <p:sp>
        <p:nvSpPr>
          <p:cNvPr id="3" name="Text Placeholder 2">
            <a:extLst>
              <a:ext uri="{FF2B5EF4-FFF2-40B4-BE49-F238E27FC236}">
                <a16:creationId xmlns:a16="http://schemas.microsoft.com/office/drawing/2014/main" id="{924E9D12-FBD9-4BDD-BAC3-5D692AF0A526}"/>
              </a:ext>
            </a:extLst>
          </p:cNvPr>
          <p:cNvSpPr>
            <a:spLocks noGrp="1"/>
          </p:cNvSpPr>
          <p:nvPr>
            <p:ph type="body" idx="1"/>
          </p:nvPr>
        </p:nvSpPr>
        <p:spPr/>
        <p:txBody>
          <a:bodyPr/>
          <a:lstStyle/>
          <a:p>
            <a:r>
              <a:rPr lang="en-US" b="0" i="0" u="none" strike="noStrike" baseline="0" dirty="0">
                <a:latin typeface="Calibri" panose="020F0502020204030204" pitchFamily="34" charset="0"/>
              </a:rPr>
              <a:t>A. 1 mile</a:t>
            </a:r>
          </a:p>
          <a:p>
            <a:r>
              <a:rPr lang="en-US" b="0" i="0" u="none" strike="noStrike" baseline="0" dirty="0">
                <a:latin typeface="Calibri" panose="020F0502020204030204" pitchFamily="34" charset="0"/>
              </a:rPr>
              <a:t>B. 3 miles</a:t>
            </a:r>
          </a:p>
          <a:p>
            <a:r>
              <a:rPr lang="en-US" b="0" i="0" u="none" strike="noStrike" baseline="0" dirty="0">
                <a:latin typeface="Calibri" panose="020F0502020204030204" pitchFamily="34" charset="0"/>
              </a:rPr>
              <a:t>C. 10 miles</a:t>
            </a:r>
          </a:p>
          <a:p>
            <a:r>
              <a:rPr lang="en-US" b="0" i="0" u="none" strike="noStrike" baseline="0" dirty="0">
                <a:latin typeface="Calibri" panose="020F0502020204030204" pitchFamily="34" charset="0"/>
              </a:rPr>
              <a:t>D. 30 miles</a:t>
            </a:r>
          </a:p>
          <a:p>
            <a:r>
              <a:rPr lang="pt-BR" b="0" i="0" u="none" strike="noStrike" baseline="0" dirty="0">
                <a:latin typeface="Calibri" panose="020F0502020204030204" pitchFamily="34" charset="0"/>
              </a:rPr>
              <a:t>(A) FCC Rule: [97.13] E1B03 ECLM Page (3 - 8)</a:t>
            </a:r>
          </a:p>
        </p:txBody>
      </p:sp>
    </p:spTree>
    <p:extLst>
      <p:ext uri="{BB962C8B-B14F-4D97-AF65-F5344CB8AC3E}">
        <p14:creationId xmlns:p14="http://schemas.microsoft.com/office/powerpoint/2010/main" val="39195029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54F88-1B8D-4F9F-B091-25540C7BD372}"/>
              </a:ext>
            </a:extLst>
          </p:cNvPr>
          <p:cNvSpPr>
            <a:spLocks noGrp="1"/>
          </p:cNvSpPr>
          <p:nvPr>
            <p:ph type="title"/>
          </p:nvPr>
        </p:nvSpPr>
        <p:spPr/>
        <p:txBody>
          <a:bodyPr/>
          <a:lstStyle/>
          <a:p>
            <a:r>
              <a:rPr lang="en-US" sz="3000" b="0" i="0" u="none" strike="noStrike" baseline="0" dirty="0">
                <a:latin typeface="Calibri" panose="020F0502020204030204" pitchFamily="34" charset="0"/>
              </a:rPr>
              <a:t>What must be done before placing an amateur station within an officially designated wilderness area or wildlife preserve, or an area listed in the National Register of Historic Places?</a:t>
            </a:r>
          </a:p>
        </p:txBody>
      </p:sp>
      <p:sp>
        <p:nvSpPr>
          <p:cNvPr id="3" name="Text Placeholder 2">
            <a:extLst>
              <a:ext uri="{FF2B5EF4-FFF2-40B4-BE49-F238E27FC236}">
                <a16:creationId xmlns:a16="http://schemas.microsoft.com/office/drawing/2014/main" id="{9B985744-A5AE-40D1-BF80-C1E58A8FF36D}"/>
              </a:ext>
            </a:extLst>
          </p:cNvPr>
          <p:cNvSpPr>
            <a:spLocks noGrp="1"/>
          </p:cNvSpPr>
          <p:nvPr>
            <p:ph type="body" idx="1"/>
          </p:nvPr>
        </p:nvSpPr>
        <p:spPr>
          <a:xfrm>
            <a:off x="457200" y="3505200"/>
            <a:ext cx="8229600" cy="2971800"/>
          </a:xfrm>
        </p:spPr>
        <p:txBody>
          <a:bodyPr/>
          <a:lstStyle/>
          <a:p>
            <a:r>
              <a:rPr lang="en-US" sz="2300" b="0" i="0" u="none" strike="noStrike" baseline="0" dirty="0">
                <a:latin typeface="Calibri" panose="020F0502020204030204" pitchFamily="34" charset="0"/>
              </a:rPr>
              <a:t>A. A proposal must be submitted to the National Park Service</a:t>
            </a:r>
          </a:p>
          <a:p>
            <a:r>
              <a:rPr lang="en-US" sz="2300" b="0" i="0" u="none" strike="noStrike" baseline="0" dirty="0">
                <a:latin typeface="Calibri" panose="020F0502020204030204" pitchFamily="34" charset="0"/>
              </a:rPr>
              <a:t>B. A letter of intent must be filed with the Environmental Protection Agency</a:t>
            </a:r>
          </a:p>
          <a:p>
            <a:r>
              <a:rPr lang="en-US" sz="2300" b="0" i="0" u="none" strike="noStrike" baseline="0" dirty="0">
                <a:latin typeface="Calibri" panose="020F0502020204030204" pitchFamily="34" charset="0"/>
              </a:rPr>
              <a:t>C. An Environmental Assessment must be submitted to the FCC</a:t>
            </a:r>
          </a:p>
          <a:p>
            <a:r>
              <a:rPr lang="en-US" sz="2300" b="0" i="0" u="none" strike="noStrike" baseline="0" dirty="0">
                <a:latin typeface="Calibri" panose="020F0502020204030204" pitchFamily="34" charset="0"/>
              </a:rPr>
              <a:t>D. A form FSD-15 must be submitted to the Department of the Interior</a:t>
            </a:r>
          </a:p>
          <a:p>
            <a:r>
              <a:rPr lang="en-US" sz="2300" b="0" i="0" u="none" strike="noStrike" baseline="0" dirty="0">
                <a:latin typeface="Calibri" panose="020F0502020204030204" pitchFamily="34" charset="0"/>
              </a:rPr>
              <a:t>FCC Rule: [97.13, 1.1305-1.1319] E1B04 ECLM Page (3 - 8)</a:t>
            </a:r>
          </a:p>
        </p:txBody>
      </p:sp>
    </p:spTree>
    <p:extLst>
      <p:ext uri="{BB962C8B-B14F-4D97-AF65-F5344CB8AC3E}">
        <p14:creationId xmlns:p14="http://schemas.microsoft.com/office/powerpoint/2010/main" val="555967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54F88-1B8D-4F9F-B091-25540C7BD372}"/>
              </a:ext>
            </a:extLst>
          </p:cNvPr>
          <p:cNvSpPr>
            <a:spLocks noGrp="1"/>
          </p:cNvSpPr>
          <p:nvPr>
            <p:ph type="title"/>
          </p:nvPr>
        </p:nvSpPr>
        <p:spPr/>
        <p:txBody>
          <a:bodyPr/>
          <a:lstStyle/>
          <a:p>
            <a:r>
              <a:rPr lang="en-US" sz="3000" b="0" i="0" u="none" strike="noStrike" baseline="0" dirty="0">
                <a:latin typeface="Calibri" panose="020F0502020204030204" pitchFamily="34" charset="0"/>
              </a:rPr>
              <a:t>What must be done before placing an amateur station within an officially designated wilderness area or wildlife preserve, or an area listed in the National Register of Historic Places?</a:t>
            </a:r>
          </a:p>
        </p:txBody>
      </p:sp>
      <p:sp>
        <p:nvSpPr>
          <p:cNvPr id="3" name="Text Placeholder 2">
            <a:extLst>
              <a:ext uri="{FF2B5EF4-FFF2-40B4-BE49-F238E27FC236}">
                <a16:creationId xmlns:a16="http://schemas.microsoft.com/office/drawing/2014/main" id="{9B985744-A5AE-40D1-BF80-C1E58A8FF36D}"/>
              </a:ext>
            </a:extLst>
          </p:cNvPr>
          <p:cNvSpPr>
            <a:spLocks noGrp="1"/>
          </p:cNvSpPr>
          <p:nvPr>
            <p:ph type="body" idx="1"/>
          </p:nvPr>
        </p:nvSpPr>
        <p:spPr>
          <a:xfrm>
            <a:off x="457200" y="3505200"/>
            <a:ext cx="8229600" cy="2971800"/>
          </a:xfrm>
        </p:spPr>
        <p:txBody>
          <a:bodyPr/>
          <a:lstStyle/>
          <a:p>
            <a:r>
              <a:rPr lang="en-US" sz="2300" b="0" i="0" u="none" strike="noStrike" baseline="0" dirty="0">
                <a:latin typeface="Calibri" panose="020F0502020204030204" pitchFamily="34" charset="0"/>
              </a:rPr>
              <a:t>A. A proposal must be submitted to the National Park Service</a:t>
            </a:r>
          </a:p>
          <a:p>
            <a:r>
              <a:rPr lang="en-US" sz="2300" b="0" i="0" u="none" strike="noStrike" baseline="0" dirty="0">
                <a:latin typeface="Calibri" panose="020F0502020204030204" pitchFamily="34" charset="0"/>
              </a:rPr>
              <a:t>B. A letter of intent must be filed with the Environmental Protection Agency</a:t>
            </a:r>
          </a:p>
          <a:p>
            <a:r>
              <a:rPr lang="en-US" sz="2300" b="0" i="0" u="none" strike="noStrike" baseline="0" dirty="0">
                <a:latin typeface="Calibri" panose="020F0502020204030204" pitchFamily="34" charset="0"/>
              </a:rPr>
              <a:t>C. An Environmental Assessment must be submitted to the FCC</a:t>
            </a:r>
          </a:p>
          <a:p>
            <a:r>
              <a:rPr lang="en-US" sz="2300" b="0" i="0" u="none" strike="noStrike" baseline="0" dirty="0">
                <a:latin typeface="Calibri" panose="020F0502020204030204" pitchFamily="34" charset="0"/>
              </a:rPr>
              <a:t>D. A form FSD-15 must be submitted to the Department of the Interior</a:t>
            </a:r>
          </a:p>
          <a:p>
            <a:r>
              <a:rPr lang="en-US" sz="2300" b="0" i="0" u="none" strike="noStrike" baseline="0" dirty="0">
                <a:latin typeface="Calibri" panose="020F0502020204030204" pitchFamily="34" charset="0"/>
              </a:rPr>
              <a:t>(C) FCC Rule: [97.13, 1.1305-1.1319] E1B04 ECLM Page (3 - 8)</a:t>
            </a:r>
          </a:p>
        </p:txBody>
      </p:sp>
    </p:spTree>
    <p:extLst>
      <p:ext uri="{BB962C8B-B14F-4D97-AF65-F5344CB8AC3E}">
        <p14:creationId xmlns:p14="http://schemas.microsoft.com/office/powerpoint/2010/main" val="4775459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C0F3D-82B5-4EDB-B486-B21FE8FBDE8A}"/>
              </a:ext>
            </a:extLst>
          </p:cNvPr>
          <p:cNvSpPr>
            <a:spLocks noGrp="1"/>
          </p:cNvSpPr>
          <p:nvPr>
            <p:ph type="title"/>
          </p:nvPr>
        </p:nvSpPr>
        <p:spPr/>
        <p:txBody>
          <a:bodyPr/>
          <a:lstStyle/>
          <a:p>
            <a:r>
              <a:rPr lang="en-US" b="0" i="0" u="none" strike="noStrike" baseline="0" dirty="0">
                <a:latin typeface="Calibri" panose="020F0502020204030204" pitchFamily="34" charset="0"/>
              </a:rPr>
              <a:t>What is the National Radio Quiet Zone?</a:t>
            </a:r>
          </a:p>
        </p:txBody>
      </p:sp>
      <p:sp>
        <p:nvSpPr>
          <p:cNvPr id="3" name="Text Placeholder 2">
            <a:extLst>
              <a:ext uri="{FF2B5EF4-FFF2-40B4-BE49-F238E27FC236}">
                <a16:creationId xmlns:a16="http://schemas.microsoft.com/office/drawing/2014/main" id="{548D2F53-F866-4692-889E-BAA519A35DE9}"/>
              </a:ext>
            </a:extLst>
          </p:cNvPr>
          <p:cNvSpPr>
            <a:spLocks noGrp="1"/>
          </p:cNvSpPr>
          <p:nvPr>
            <p:ph type="body" idx="1"/>
          </p:nvPr>
        </p:nvSpPr>
        <p:spPr/>
        <p:txBody>
          <a:bodyPr/>
          <a:lstStyle/>
          <a:p>
            <a:r>
              <a:rPr lang="en-US" b="0" i="0" u="none" strike="noStrike" baseline="0" dirty="0">
                <a:latin typeface="Calibri" panose="020F0502020204030204" pitchFamily="34" charset="0"/>
              </a:rPr>
              <a:t>A. An area in Puerto Rico surrounding the Arecibo Radio Telescope</a:t>
            </a:r>
          </a:p>
          <a:p>
            <a:r>
              <a:rPr lang="en-US" b="0" i="0" u="none" strike="noStrike" baseline="0" dirty="0">
                <a:latin typeface="Calibri" panose="020F0502020204030204" pitchFamily="34" charset="0"/>
              </a:rPr>
              <a:t>B. An area in New Mexico surrounding the White Sands Test Area</a:t>
            </a:r>
          </a:p>
          <a:p>
            <a:r>
              <a:rPr lang="en-US" b="0" i="0" u="none" strike="noStrike" baseline="0" dirty="0">
                <a:latin typeface="Calibri" panose="020F0502020204030204" pitchFamily="34" charset="0"/>
              </a:rPr>
              <a:t>C. An area surrounding the National Radio Astronomy Observatory</a:t>
            </a:r>
          </a:p>
          <a:p>
            <a:r>
              <a:rPr lang="en-US" b="0" i="0" u="none" strike="noStrike" baseline="0" dirty="0">
                <a:latin typeface="Calibri" panose="020F0502020204030204" pitchFamily="34" charset="0"/>
              </a:rPr>
              <a:t>D. An area in Florida surrounding Cape Canaveral</a:t>
            </a:r>
          </a:p>
          <a:p>
            <a:r>
              <a:rPr lang="en-US" b="0" i="0" u="none" strike="noStrike" baseline="0" dirty="0">
                <a:latin typeface="Calibri" panose="020F0502020204030204" pitchFamily="34" charset="0"/>
              </a:rPr>
              <a:t>FCC Rule: [97.3] E1B05 ECLM Page (3 - 20)</a:t>
            </a:r>
          </a:p>
        </p:txBody>
      </p:sp>
    </p:spTree>
    <p:extLst>
      <p:ext uri="{BB962C8B-B14F-4D97-AF65-F5344CB8AC3E}">
        <p14:creationId xmlns:p14="http://schemas.microsoft.com/office/powerpoint/2010/main" val="16288258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E8644-D589-4FC9-805C-6DEBA78DF90E}"/>
              </a:ext>
            </a:extLst>
          </p:cNvPr>
          <p:cNvSpPr>
            <a:spLocks noGrp="1"/>
          </p:cNvSpPr>
          <p:nvPr>
            <p:ph type="title"/>
          </p:nvPr>
        </p:nvSpPr>
        <p:spPr/>
        <p:txBody>
          <a:bodyPr/>
          <a:lstStyle/>
          <a:p>
            <a:r>
              <a:rPr lang="en-US" b="0" i="0" u="none" strike="noStrike" baseline="0" dirty="0">
                <a:latin typeface="Calibri" panose="020F0502020204030204" pitchFamily="34" charset="0"/>
              </a:rPr>
              <a:t>What is the National Radio Quiet Zone?</a:t>
            </a:r>
          </a:p>
        </p:txBody>
      </p:sp>
      <p:sp>
        <p:nvSpPr>
          <p:cNvPr id="3" name="Text Placeholder 2">
            <a:extLst>
              <a:ext uri="{FF2B5EF4-FFF2-40B4-BE49-F238E27FC236}">
                <a16:creationId xmlns:a16="http://schemas.microsoft.com/office/drawing/2014/main" id="{E5A8AE25-F9FE-4707-BC04-5B2F83B619B2}"/>
              </a:ext>
            </a:extLst>
          </p:cNvPr>
          <p:cNvSpPr>
            <a:spLocks noGrp="1"/>
          </p:cNvSpPr>
          <p:nvPr>
            <p:ph type="body" idx="1"/>
          </p:nvPr>
        </p:nvSpPr>
        <p:spPr/>
        <p:txBody>
          <a:bodyPr/>
          <a:lstStyle/>
          <a:p>
            <a:r>
              <a:rPr lang="en-US" b="0" i="0" u="none" strike="noStrike" baseline="0" dirty="0">
                <a:latin typeface="Calibri" panose="020F0502020204030204" pitchFamily="34" charset="0"/>
              </a:rPr>
              <a:t>A. An area in Puerto Rico surrounding the Arecibo Radio Telescope</a:t>
            </a:r>
          </a:p>
          <a:p>
            <a:r>
              <a:rPr lang="en-US" b="0" i="0" u="none" strike="noStrike" baseline="0" dirty="0">
                <a:latin typeface="Calibri" panose="020F0502020204030204" pitchFamily="34" charset="0"/>
              </a:rPr>
              <a:t>B. An area in New Mexico surrounding the White Sands Test Area</a:t>
            </a:r>
          </a:p>
          <a:p>
            <a:r>
              <a:rPr lang="en-US" b="0" i="0" u="none" strike="noStrike" baseline="0" dirty="0">
                <a:latin typeface="Calibri" panose="020F0502020204030204" pitchFamily="34" charset="0"/>
              </a:rPr>
              <a:t>C. An area surrounding the National Radio Astronomy Observatory</a:t>
            </a:r>
          </a:p>
          <a:p>
            <a:r>
              <a:rPr lang="en-US" b="0" i="0" u="none" strike="noStrike" baseline="0" dirty="0">
                <a:latin typeface="Calibri" panose="020F0502020204030204" pitchFamily="34" charset="0"/>
              </a:rPr>
              <a:t>D. An area in Florida surrounding Cape Canaveral</a:t>
            </a:r>
          </a:p>
          <a:p>
            <a:r>
              <a:rPr lang="en-US" b="0" i="0" u="none" strike="noStrike" baseline="0" dirty="0">
                <a:latin typeface="Calibri" panose="020F0502020204030204" pitchFamily="34" charset="0"/>
              </a:rPr>
              <a:t>(C) FCC Rule: [97.3] E1B05 ECLM Page (3 - 20)</a:t>
            </a:r>
          </a:p>
        </p:txBody>
      </p:sp>
    </p:spTree>
    <p:extLst>
      <p:ext uri="{BB962C8B-B14F-4D97-AF65-F5344CB8AC3E}">
        <p14:creationId xmlns:p14="http://schemas.microsoft.com/office/powerpoint/2010/main" val="5518449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69C4E-5683-4FC5-9C83-93561C000490}"/>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additional rules apply if you are installing an amateur station antenna at a site at or near a public use airport?</a:t>
            </a:r>
          </a:p>
        </p:txBody>
      </p:sp>
      <p:sp>
        <p:nvSpPr>
          <p:cNvPr id="3" name="Text Placeholder 2">
            <a:extLst>
              <a:ext uri="{FF2B5EF4-FFF2-40B4-BE49-F238E27FC236}">
                <a16:creationId xmlns:a16="http://schemas.microsoft.com/office/drawing/2014/main" id="{DA06FA6C-933B-44DA-8421-2EB99D157BEC}"/>
              </a:ext>
            </a:extLst>
          </p:cNvPr>
          <p:cNvSpPr>
            <a:spLocks noGrp="1"/>
          </p:cNvSpPr>
          <p:nvPr>
            <p:ph type="body" idx="1"/>
          </p:nvPr>
        </p:nvSpPr>
        <p:spPr>
          <a:xfrm>
            <a:off x="457200" y="3124200"/>
            <a:ext cx="8229600" cy="3154680"/>
          </a:xfrm>
        </p:spPr>
        <p:txBody>
          <a:bodyPr/>
          <a:lstStyle/>
          <a:p>
            <a:r>
              <a:rPr lang="en-US" sz="2300" b="0" i="0" u="none" strike="noStrike" baseline="0" dirty="0">
                <a:latin typeface="Calibri" panose="020F0502020204030204" pitchFamily="34" charset="0"/>
              </a:rPr>
              <a:t>A. You may have to notify the Federal Aviation Administration and register it with the FCC as required by Part 17 of the FCC rules</a:t>
            </a:r>
          </a:p>
          <a:p>
            <a:r>
              <a:rPr lang="en-US" sz="2300" b="0" i="0" u="none" strike="noStrike" baseline="0" dirty="0">
                <a:latin typeface="Calibri" panose="020F0502020204030204" pitchFamily="34" charset="0"/>
              </a:rPr>
              <a:t>B. You must submit engineering drawings to the FAA</a:t>
            </a:r>
          </a:p>
          <a:p>
            <a:r>
              <a:rPr lang="en-US" sz="2300" b="0" i="0" u="none" strike="noStrike" baseline="0" dirty="0">
                <a:latin typeface="Calibri" panose="020F0502020204030204" pitchFamily="34" charset="0"/>
              </a:rPr>
              <a:t>C. You must file an Environmental Impact Statement with the EPA before construction begins</a:t>
            </a:r>
          </a:p>
          <a:p>
            <a:r>
              <a:rPr lang="en-US" sz="2300" b="0" i="0" u="none" strike="noStrike" baseline="0" dirty="0">
                <a:latin typeface="Calibri" panose="020F0502020204030204" pitchFamily="34" charset="0"/>
              </a:rPr>
              <a:t>D. You must obtain a construction permit from the airport zoning authority</a:t>
            </a:r>
          </a:p>
          <a:p>
            <a:r>
              <a:rPr lang="en-US" sz="2300" b="0" i="0" u="none" strike="noStrike" baseline="0" dirty="0">
                <a:latin typeface="Calibri" panose="020F0502020204030204" pitchFamily="34" charset="0"/>
              </a:rPr>
              <a:t>FCC Rule: [97.15] E1B06 ECLM Page (3 - 9)</a:t>
            </a:r>
          </a:p>
        </p:txBody>
      </p:sp>
    </p:spTree>
    <p:extLst>
      <p:ext uri="{BB962C8B-B14F-4D97-AF65-F5344CB8AC3E}">
        <p14:creationId xmlns:p14="http://schemas.microsoft.com/office/powerpoint/2010/main" val="29276472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9DF1B-1656-424E-BC5D-68ACE76B76AD}"/>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additional rules apply if you are installing an amateur station antenna at a site at or near a public use airport?</a:t>
            </a:r>
          </a:p>
        </p:txBody>
      </p:sp>
      <p:sp>
        <p:nvSpPr>
          <p:cNvPr id="3" name="Text Placeholder 2">
            <a:extLst>
              <a:ext uri="{FF2B5EF4-FFF2-40B4-BE49-F238E27FC236}">
                <a16:creationId xmlns:a16="http://schemas.microsoft.com/office/drawing/2014/main" id="{E191B9DD-17AE-49E6-A5BE-E0674A20C498}"/>
              </a:ext>
            </a:extLst>
          </p:cNvPr>
          <p:cNvSpPr>
            <a:spLocks noGrp="1"/>
          </p:cNvSpPr>
          <p:nvPr>
            <p:ph type="body" idx="1"/>
          </p:nvPr>
        </p:nvSpPr>
        <p:spPr>
          <a:xfrm>
            <a:off x="457200" y="3124200"/>
            <a:ext cx="8229600" cy="3154680"/>
          </a:xfrm>
        </p:spPr>
        <p:txBody>
          <a:bodyPr/>
          <a:lstStyle/>
          <a:p>
            <a:r>
              <a:rPr lang="en-US" sz="2300" b="0" i="0" u="none" strike="noStrike" baseline="0" dirty="0">
                <a:latin typeface="Calibri" panose="020F0502020204030204" pitchFamily="34" charset="0"/>
              </a:rPr>
              <a:t>A. You may have to notify the Federal Aviation Administration and register it with the FCC as required by Part 17 of the FCC rules</a:t>
            </a:r>
          </a:p>
          <a:p>
            <a:r>
              <a:rPr lang="en-US" sz="2300" b="0" i="0" u="none" strike="noStrike" baseline="0" dirty="0">
                <a:latin typeface="Calibri" panose="020F0502020204030204" pitchFamily="34" charset="0"/>
              </a:rPr>
              <a:t>B. You must submit engineering drawings to the FAA</a:t>
            </a:r>
          </a:p>
          <a:p>
            <a:r>
              <a:rPr lang="en-US" sz="2300" b="0" i="0" u="none" strike="noStrike" baseline="0" dirty="0">
                <a:latin typeface="Calibri" panose="020F0502020204030204" pitchFamily="34" charset="0"/>
              </a:rPr>
              <a:t>C. You must file an Environmental Impact Statement with the EPA before construction begins</a:t>
            </a:r>
          </a:p>
          <a:p>
            <a:r>
              <a:rPr lang="en-US" sz="2300" b="0" i="0" u="none" strike="noStrike" baseline="0" dirty="0">
                <a:latin typeface="Calibri" panose="020F0502020204030204" pitchFamily="34" charset="0"/>
              </a:rPr>
              <a:t>D. You must obtain a construction permit from the airport zoning authority</a:t>
            </a:r>
          </a:p>
          <a:p>
            <a:r>
              <a:rPr lang="pt-BR" sz="2300" b="0" i="0" u="none" strike="noStrike" baseline="0" dirty="0">
                <a:latin typeface="Calibri" panose="020F0502020204030204" pitchFamily="34" charset="0"/>
              </a:rPr>
              <a:t>(A) FCC Rule: [97.15] E1B06 ECLM Page (3 - 9)</a:t>
            </a:r>
          </a:p>
        </p:txBody>
      </p:sp>
    </p:spTree>
    <p:extLst>
      <p:ext uri="{BB962C8B-B14F-4D97-AF65-F5344CB8AC3E}">
        <p14:creationId xmlns:p14="http://schemas.microsoft.com/office/powerpoint/2010/main" val="21812769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01DFA-5E8F-4777-9D8E-05E86EEFC62F}"/>
              </a:ext>
            </a:extLst>
          </p:cNvPr>
          <p:cNvSpPr>
            <a:spLocks noGrp="1"/>
          </p:cNvSpPr>
          <p:nvPr>
            <p:ph type="title"/>
          </p:nvPr>
        </p:nvSpPr>
        <p:spPr/>
        <p:txBody>
          <a:bodyPr/>
          <a:lstStyle/>
          <a:p>
            <a:r>
              <a:rPr lang="en-US" b="0" i="0" u="none" strike="noStrike" baseline="0" dirty="0">
                <a:latin typeface="Calibri" panose="020F0502020204030204" pitchFamily="34" charset="0"/>
              </a:rPr>
              <a:t>To what type of regulations does PRB-1 apply?</a:t>
            </a:r>
          </a:p>
        </p:txBody>
      </p:sp>
      <p:sp>
        <p:nvSpPr>
          <p:cNvPr id="3" name="Text Placeholder 2">
            <a:extLst>
              <a:ext uri="{FF2B5EF4-FFF2-40B4-BE49-F238E27FC236}">
                <a16:creationId xmlns:a16="http://schemas.microsoft.com/office/drawing/2014/main" id="{30063395-CBDA-475D-B818-F6B3345C4FD4}"/>
              </a:ext>
            </a:extLst>
          </p:cNvPr>
          <p:cNvSpPr>
            <a:spLocks noGrp="1"/>
          </p:cNvSpPr>
          <p:nvPr>
            <p:ph type="body" idx="1"/>
          </p:nvPr>
        </p:nvSpPr>
        <p:spPr/>
        <p:txBody>
          <a:bodyPr/>
          <a:lstStyle/>
          <a:p>
            <a:r>
              <a:rPr lang="en-US" b="0" i="0" u="none" strike="noStrike" baseline="0" dirty="0">
                <a:latin typeface="Calibri" panose="020F0502020204030204" pitchFamily="34" charset="0"/>
              </a:rPr>
              <a:t>A. Homeowners associations</a:t>
            </a:r>
          </a:p>
          <a:p>
            <a:r>
              <a:rPr lang="en-US" b="0" i="0" u="none" strike="noStrike" baseline="0" dirty="0">
                <a:latin typeface="Calibri" panose="020F0502020204030204" pitchFamily="34" charset="0"/>
              </a:rPr>
              <a:t>B. FAA tower height limits</a:t>
            </a:r>
          </a:p>
          <a:p>
            <a:r>
              <a:rPr lang="en-US" b="0" i="0" u="none" strike="noStrike" baseline="0" dirty="0">
                <a:latin typeface="Calibri" panose="020F0502020204030204" pitchFamily="34" charset="0"/>
              </a:rPr>
              <a:t>C. State and local zoning</a:t>
            </a:r>
          </a:p>
          <a:p>
            <a:r>
              <a:rPr lang="en-US" b="0" i="0" u="none" strike="noStrike" baseline="0" dirty="0">
                <a:latin typeface="Calibri" panose="020F0502020204030204" pitchFamily="34" charset="0"/>
              </a:rPr>
              <a:t>D. Use of wireless devices in vehicles</a:t>
            </a:r>
          </a:p>
          <a:p>
            <a:r>
              <a:rPr lang="en-US" b="0" i="0" u="none" strike="noStrike" baseline="0" dirty="0">
                <a:latin typeface="Calibri" panose="020F0502020204030204" pitchFamily="34" charset="0"/>
              </a:rPr>
              <a:t>FCC Rule: [97.15] E1B07 ECLM Page (3 - 8)</a:t>
            </a:r>
          </a:p>
        </p:txBody>
      </p:sp>
    </p:spTree>
    <p:extLst>
      <p:ext uri="{BB962C8B-B14F-4D97-AF65-F5344CB8AC3E}">
        <p14:creationId xmlns:p14="http://schemas.microsoft.com/office/powerpoint/2010/main" val="34758417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F622D-2575-4CAA-BAA2-C8BC05509800}"/>
              </a:ext>
            </a:extLst>
          </p:cNvPr>
          <p:cNvSpPr>
            <a:spLocks noGrp="1"/>
          </p:cNvSpPr>
          <p:nvPr>
            <p:ph type="title"/>
          </p:nvPr>
        </p:nvSpPr>
        <p:spPr/>
        <p:txBody>
          <a:bodyPr/>
          <a:lstStyle/>
          <a:p>
            <a:r>
              <a:rPr lang="en-US" b="0" i="0" u="none" strike="noStrike" baseline="0" dirty="0">
                <a:latin typeface="Calibri" panose="020F0502020204030204" pitchFamily="34" charset="0"/>
              </a:rPr>
              <a:t>To what type of regulations does PRB-1 apply?</a:t>
            </a:r>
          </a:p>
        </p:txBody>
      </p:sp>
      <p:sp>
        <p:nvSpPr>
          <p:cNvPr id="3" name="Text Placeholder 2">
            <a:extLst>
              <a:ext uri="{FF2B5EF4-FFF2-40B4-BE49-F238E27FC236}">
                <a16:creationId xmlns:a16="http://schemas.microsoft.com/office/drawing/2014/main" id="{F4544427-BB7D-4ABC-BDFC-657CC87F7CAF}"/>
              </a:ext>
            </a:extLst>
          </p:cNvPr>
          <p:cNvSpPr>
            <a:spLocks noGrp="1"/>
          </p:cNvSpPr>
          <p:nvPr>
            <p:ph type="body" idx="1"/>
          </p:nvPr>
        </p:nvSpPr>
        <p:spPr/>
        <p:txBody>
          <a:bodyPr/>
          <a:lstStyle/>
          <a:p>
            <a:r>
              <a:rPr lang="en-US" b="0" i="0" u="none" strike="noStrike" baseline="0" dirty="0">
                <a:latin typeface="Calibri" panose="020F0502020204030204" pitchFamily="34" charset="0"/>
              </a:rPr>
              <a:t>A. Homeowners associations</a:t>
            </a:r>
          </a:p>
          <a:p>
            <a:r>
              <a:rPr lang="en-US" b="0" i="0" u="none" strike="noStrike" baseline="0" dirty="0">
                <a:latin typeface="Calibri" panose="020F0502020204030204" pitchFamily="34" charset="0"/>
              </a:rPr>
              <a:t>B. FAA tower height limits</a:t>
            </a:r>
          </a:p>
          <a:p>
            <a:r>
              <a:rPr lang="en-US" b="0" i="0" u="none" strike="noStrike" baseline="0" dirty="0">
                <a:latin typeface="Calibri" panose="020F0502020204030204" pitchFamily="34" charset="0"/>
              </a:rPr>
              <a:t>C. State and local zoning</a:t>
            </a:r>
          </a:p>
          <a:p>
            <a:r>
              <a:rPr lang="en-US" b="0" i="0" u="none" strike="noStrike" baseline="0" dirty="0">
                <a:latin typeface="Calibri" panose="020F0502020204030204" pitchFamily="34" charset="0"/>
              </a:rPr>
              <a:t>D. Use of wireless devices in vehicles</a:t>
            </a:r>
          </a:p>
          <a:p>
            <a:r>
              <a:rPr lang="en-US" b="0" i="0" u="none" strike="noStrike" baseline="0" dirty="0">
                <a:latin typeface="Calibri" panose="020F0502020204030204" pitchFamily="34" charset="0"/>
              </a:rPr>
              <a:t>(C) FCC Rule: [97.15] E1B07 ECLM Page (3 - 8)</a:t>
            </a:r>
          </a:p>
        </p:txBody>
      </p:sp>
    </p:spTree>
    <p:extLst>
      <p:ext uri="{BB962C8B-B14F-4D97-AF65-F5344CB8AC3E}">
        <p14:creationId xmlns:p14="http://schemas.microsoft.com/office/powerpoint/2010/main" val="8150499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7939A-294F-407A-848D-3CE96CF8B3A8}"/>
              </a:ext>
            </a:extLst>
          </p:cNvPr>
          <p:cNvSpPr>
            <a:spLocks noGrp="1"/>
          </p:cNvSpPr>
          <p:nvPr>
            <p:ph type="title"/>
          </p:nvPr>
        </p:nvSpPr>
        <p:spPr/>
        <p:txBody>
          <a:bodyPr/>
          <a:lstStyle/>
          <a:p>
            <a:r>
              <a:rPr lang="en-US" sz="2800" b="0" i="0" u="none" strike="noStrike" baseline="0" dirty="0">
                <a:latin typeface="Calibri" panose="020F0502020204030204" pitchFamily="34" charset="0"/>
              </a:rPr>
              <a:t>What limitations may the FCC place on an amateur station if its signal causes interference to domestic broadcast reception, assuming that the receivers involved are of good engineering design?</a:t>
            </a:r>
          </a:p>
        </p:txBody>
      </p:sp>
      <p:sp>
        <p:nvSpPr>
          <p:cNvPr id="3" name="Text Placeholder 2">
            <a:extLst>
              <a:ext uri="{FF2B5EF4-FFF2-40B4-BE49-F238E27FC236}">
                <a16:creationId xmlns:a16="http://schemas.microsoft.com/office/drawing/2014/main" id="{BFB627D5-BC9D-4932-AA9C-692101EE33A5}"/>
              </a:ext>
            </a:extLst>
          </p:cNvPr>
          <p:cNvSpPr>
            <a:spLocks noGrp="1"/>
          </p:cNvSpPr>
          <p:nvPr>
            <p:ph type="body" idx="1"/>
          </p:nvPr>
        </p:nvSpPr>
        <p:spPr>
          <a:xfrm>
            <a:off x="457200" y="3276600"/>
            <a:ext cx="8229600" cy="3200399"/>
          </a:xfrm>
        </p:spPr>
        <p:txBody>
          <a:bodyPr/>
          <a:lstStyle/>
          <a:p>
            <a:r>
              <a:rPr lang="en-US" sz="2200" b="0" i="0" u="none" strike="noStrike" baseline="0" dirty="0">
                <a:latin typeface="Calibri" panose="020F0502020204030204" pitchFamily="34" charset="0"/>
              </a:rPr>
              <a:t>A. The amateur station must cease operation</a:t>
            </a:r>
          </a:p>
          <a:p>
            <a:r>
              <a:rPr lang="en-US" sz="2200" b="0" i="0" u="none" strike="noStrike" baseline="0" dirty="0">
                <a:latin typeface="Calibri" panose="020F0502020204030204" pitchFamily="34" charset="0"/>
              </a:rPr>
              <a:t>B. The amateur station must cease operation on all frequencies below 30 MHz</a:t>
            </a:r>
          </a:p>
          <a:p>
            <a:r>
              <a:rPr lang="en-US" sz="2200" b="0" i="0" u="none" strike="noStrike" baseline="0" dirty="0">
                <a:latin typeface="Calibri" panose="020F0502020204030204" pitchFamily="34" charset="0"/>
              </a:rPr>
              <a:t>C. The amateur station must cease operation on all frequencies above 30 MHz</a:t>
            </a:r>
          </a:p>
          <a:p>
            <a:r>
              <a:rPr lang="en-US" sz="2200" b="0" i="0" u="none" strike="noStrike" baseline="0" dirty="0">
                <a:latin typeface="Calibri" panose="020F0502020204030204" pitchFamily="34" charset="0"/>
              </a:rPr>
              <a:t>D. The amateur station must avoid transmitting during certain hours on frequencies that cause the interference</a:t>
            </a:r>
          </a:p>
          <a:p>
            <a:r>
              <a:rPr lang="en-US" sz="2200" b="0" i="0" u="none" strike="noStrike" baseline="0" dirty="0">
                <a:latin typeface="Calibri" panose="020F0502020204030204" pitchFamily="34" charset="0"/>
              </a:rPr>
              <a:t>FCC Rule: [97.121] E1B08 ECLM Page (3 - 7)</a:t>
            </a:r>
          </a:p>
        </p:txBody>
      </p:sp>
    </p:spTree>
    <p:extLst>
      <p:ext uri="{BB962C8B-B14F-4D97-AF65-F5344CB8AC3E}">
        <p14:creationId xmlns:p14="http://schemas.microsoft.com/office/powerpoint/2010/main" val="2258292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CD17E16-EDB8-BA16-6398-2F45746DD5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C6EFB5-D1B8-1535-F0E2-BDD47F58992C}"/>
              </a:ext>
            </a:extLst>
          </p:cNvPr>
          <p:cNvSpPr>
            <a:spLocks noGrp="1"/>
          </p:cNvSpPr>
          <p:nvPr>
            <p:ph type="title"/>
          </p:nvPr>
        </p:nvSpPr>
        <p:spPr/>
        <p:txBody>
          <a:bodyPr/>
          <a:lstStyle/>
          <a:p>
            <a:r>
              <a:rPr lang="en-US" b="0" i="0" u="none" strike="noStrike" baseline="0" dirty="0">
                <a:latin typeface="Calibri" panose="020F0502020204030204" pitchFamily="34" charset="0"/>
              </a:rPr>
              <a:t>Why is it not legal to transmit a 3 kHz bandwidth USB signal with a carrier frequency of 14.348 MHz?</a:t>
            </a:r>
          </a:p>
        </p:txBody>
      </p:sp>
      <p:sp>
        <p:nvSpPr>
          <p:cNvPr id="3" name="Text Placeholder 2">
            <a:extLst>
              <a:ext uri="{FF2B5EF4-FFF2-40B4-BE49-F238E27FC236}">
                <a16:creationId xmlns:a16="http://schemas.microsoft.com/office/drawing/2014/main" id="{1BB6E684-EE50-D381-BA54-7C19AC69D04F}"/>
              </a:ext>
            </a:extLst>
          </p:cNvPr>
          <p:cNvSpPr>
            <a:spLocks noGrp="1"/>
          </p:cNvSpPr>
          <p:nvPr>
            <p:ph type="body" idx="1"/>
          </p:nvPr>
        </p:nvSpPr>
        <p:spPr>
          <a:xfrm>
            <a:off x="457200" y="3276600"/>
            <a:ext cx="8229600" cy="2362200"/>
          </a:xfrm>
        </p:spPr>
        <p:txBody>
          <a:bodyPr/>
          <a:lstStyle/>
          <a:p>
            <a:pPr marL="0" marR="0">
              <a:spcBef>
                <a:spcPts val="0"/>
              </a:spcBef>
              <a:spcAft>
                <a:spcPts val="0"/>
              </a:spcAft>
            </a:pPr>
            <a:r>
              <a:rPr lang="en-US" dirty="0">
                <a:effectLst/>
                <a:latin typeface="Calibri" panose="020F0502020204030204" pitchFamily="34" charset="0"/>
                <a:ea typeface="Calibri" panose="020F0502020204030204" pitchFamily="34" charset="0"/>
                <a:cs typeface="Calibri" panose="020F0502020204030204" pitchFamily="34" charset="0"/>
              </a:rPr>
              <a:t>A. USB is not used on 20-meter phone</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cs typeface="Calibri" panose="020F0502020204030204" pitchFamily="34" charset="0"/>
              </a:rPr>
              <a:t>B. The lower 1 kHz of the signal is outside the 20-meter band</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cs typeface="Calibri" panose="020F0502020204030204" pitchFamily="34" charset="0"/>
              </a:rPr>
              <a:t>C. 14.348 MHz is outside the 20-meter band</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cs typeface="Calibri" panose="020F0502020204030204" pitchFamily="34" charset="0"/>
              </a:rPr>
              <a:t>D. The upper 1 kHz of the signal is outside the 20-meter band</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effectLst/>
                <a:latin typeface="Calibri" panose="020F0502020204030204" pitchFamily="34" charset="0"/>
                <a:ea typeface="Calibri" panose="020F0502020204030204" pitchFamily="34" charset="0"/>
                <a:cs typeface="Calibri" panose="020F0502020204030204" pitchFamily="34" charset="0"/>
              </a:rPr>
              <a:t>E1A01 (D) [97.305, 97.307(b)]</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endParaRPr lang="pt-BR" b="0" i="0" u="none" strike="noStrike" baseline="0" dirty="0">
              <a:latin typeface="Calibri" panose="020F0502020204030204" pitchFamily="34" charset="0"/>
            </a:endParaRPr>
          </a:p>
        </p:txBody>
      </p:sp>
    </p:spTree>
    <p:extLst>
      <p:ext uri="{BB962C8B-B14F-4D97-AF65-F5344CB8AC3E}">
        <p14:creationId xmlns:p14="http://schemas.microsoft.com/office/powerpoint/2010/main" val="14435312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7939A-294F-407A-848D-3CE96CF8B3A8}"/>
              </a:ext>
            </a:extLst>
          </p:cNvPr>
          <p:cNvSpPr>
            <a:spLocks noGrp="1"/>
          </p:cNvSpPr>
          <p:nvPr>
            <p:ph type="title"/>
          </p:nvPr>
        </p:nvSpPr>
        <p:spPr/>
        <p:txBody>
          <a:bodyPr/>
          <a:lstStyle/>
          <a:p>
            <a:r>
              <a:rPr lang="en-US" sz="2800" b="0" i="0" u="none" strike="noStrike" baseline="0" dirty="0">
                <a:latin typeface="Calibri" panose="020F0502020204030204" pitchFamily="34" charset="0"/>
              </a:rPr>
              <a:t>What limitations may the FCC place on an amateur station if its signal causes interference to domestic broadcast reception, assuming that the receivers involved are of good engineering design?</a:t>
            </a:r>
          </a:p>
        </p:txBody>
      </p:sp>
      <p:sp>
        <p:nvSpPr>
          <p:cNvPr id="3" name="Text Placeholder 2">
            <a:extLst>
              <a:ext uri="{FF2B5EF4-FFF2-40B4-BE49-F238E27FC236}">
                <a16:creationId xmlns:a16="http://schemas.microsoft.com/office/drawing/2014/main" id="{BFB627D5-BC9D-4932-AA9C-692101EE33A5}"/>
              </a:ext>
            </a:extLst>
          </p:cNvPr>
          <p:cNvSpPr>
            <a:spLocks noGrp="1"/>
          </p:cNvSpPr>
          <p:nvPr>
            <p:ph type="body" idx="1"/>
          </p:nvPr>
        </p:nvSpPr>
        <p:spPr>
          <a:xfrm>
            <a:off x="457200" y="3276600"/>
            <a:ext cx="8229600" cy="3200399"/>
          </a:xfrm>
        </p:spPr>
        <p:txBody>
          <a:bodyPr/>
          <a:lstStyle/>
          <a:p>
            <a:r>
              <a:rPr lang="en-US" sz="2200" b="0" i="0" u="none" strike="noStrike" baseline="0" dirty="0">
                <a:latin typeface="Calibri" panose="020F0502020204030204" pitchFamily="34" charset="0"/>
              </a:rPr>
              <a:t>A. The amateur station must cease operation</a:t>
            </a:r>
          </a:p>
          <a:p>
            <a:r>
              <a:rPr lang="en-US" sz="2200" b="0" i="0" u="none" strike="noStrike" baseline="0" dirty="0">
                <a:latin typeface="Calibri" panose="020F0502020204030204" pitchFamily="34" charset="0"/>
              </a:rPr>
              <a:t>B. The amateur station must cease operation on all frequencies below 30 MHz</a:t>
            </a:r>
          </a:p>
          <a:p>
            <a:r>
              <a:rPr lang="en-US" sz="2200" b="0" i="0" u="none" strike="noStrike" baseline="0" dirty="0">
                <a:latin typeface="Calibri" panose="020F0502020204030204" pitchFamily="34" charset="0"/>
              </a:rPr>
              <a:t>C. The amateur station must cease operation on all frequencies above 30 MHz</a:t>
            </a:r>
          </a:p>
          <a:p>
            <a:r>
              <a:rPr lang="en-US" sz="2200" b="0" i="0" u="none" strike="noStrike" baseline="0" dirty="0">
                <a:latin typeface="Calibri" panose="020F0502020204030204" pitchFamily="34" charset="0"/>
              </a:rPr>
              <a:t>D. The amateur station must avoid transmitting during certain hours on frequencies that cause the interference</a:t>
            </a:r>
          </a:p>
          <a:p>
            <a:r>
              <a:rPr lang="en-US" sz="2200" b="0" i="0" u="none" strike="noStrike" baseline="0" dirty="0">
                <a:latin typeface="Calibri" panose="020F0502020204030204" pitchFamily="34" charset="0"/>
              </a:rPr>
              <a:t>(D) FCC Rule: [97.121] E1B08 ECLM Page (3 - 7)</a:t>
            </a:r>
          </a:p>
        </p:txBody>
      </p:sp>
    </p:spTree>
    <p:extLst>
      <p:ext uri="{BB962C8B-B14F-4D97-AF65-F5344CB8AC3E}">
        <p14:creationId xmlns:p14="http://schemas.microsoft.com/office/powerpoint/2010/main" val="11660630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D4835-F089-4E19-832E-266AE63CFB0C}"/>
              </a:ext>
            </a:extLst>
          </p:cNvPr>
          <p:cNvSpPr>
            <a:spLocks noGrp="1"/>
          </p:cNvSpPr>
          <p:nvPr>
            <p:ph type="title"/>
          </p:nvPr>
        </p:nvSpPr>
        <p:spPr/>
        <p:txBody>
          <a:bodyPr/>
          <a:lstStyle/>
          <a:p>
            <a:r>
              <a:rPr lang="en-US" b="0" i="0" u="none" strike="noStrike" baseline="0" dirty="0">
                <a:latin typeface="Calibri" panose="020F0502020204030204" pitchFamily="34" charset="0"/>
              </a:rPr>
              <a:t>Which amateur stations may be operated under RACES rules?</a:t>
            </a:r>
          </a:p>
        </p:txBody>
      </p:sp>
      <p:sp>
        <p:nvSpPr>
          <p:cNvPr id="3" name="Text Placeholder 2">
            <a:extLst>
              <a:ext uri="{FF2B5EF4-FFF2-40B4-BE49-F238E27FC236}">
                <a16:creationId xmlns:a16="http://schemas.microsoft.com/office/drawing/2014/main" id="{31DABA65-A78A-47F1-BFD6-C2CE95B6BCBA}"/>
              </a:ext>
            </a:extLst>
          </p:cNvPr>
          <p:cNvSpPr>
            <a:spLocks noGrp="1"/>
          </p:cNvSpPr>
          <p:nvPr>
            <p:ph type="body" idx="1"/>
          </p:nvPr>
        </p:nvSpPr>
        <p:spPr/>
        <p:txBody>
          <a:bodyPr/>
          <a:lstStyle/>
          <a:p>
            <a:r>
              <a:rPr lang="en-US" b="0" i="0" u="none" strike="noStrike" baseline="0" dirty="0">
                <a:latin typeface="Calibri" panose="020F0502020204030204" pitchFamily="34" charset="0"/>
              </a:rPr>
              <a:t>A. Only those club stations licensed to Amateur Extra Class operators</a:t>
            </a:r>
          </a:p>
          <a:p>
            <a:r>
              <a:rPr lang="en-US" b="0" i="0" u="none" strike="noStrike" baseline="0" dirty="0">
                <a:latin typeface="Calibri" panose="020F0502020204030204" pitchFamily="34" charset="0"/>
              </a:rPr>
              <a:t>B. Any FCC-licensed amateur station except a Technician Class</a:t>
            </a:r>
          </a:p>
          <a:p>
            <a:r>
              <a:rPr lang="en-US" b="0" i="0" u="none" strike="noStrike" baseline="0" dirty="0">
                <a:latin typeface="Calibri" panose="020F0502020204030204" pitchFamily="34" charset="0"/>
              </a:rPr>
              <a:t>C. Any FCC-licensed amateur station certified by the responsible civil defense organization for the area served</a:t>
            </a:r>
          </a:p>
          <a:p>
            <a:r>
              <a:rPr lang="en-US" b="0" i="0" u="none" strike="noStrike" baseline="0" dirty="0">
                <a:latin typeface="Calibri" panose="020F0502020204030204" pitchFamily="34" charset="0"/>
              </a:rPr>
              <a:t>D. Any FCC-licensed amateur station participating in the Military Auxiliary Radio System (MARS)</a:t>
            </a:r>
          </a:p>
          <a:p>
            <a:r>
              <a:rPr lang="en-US" b="0" i="0" u="none" strike="noStrike" baseline="0" dirty="0">
                <a:latin typeface="Calibri" panose="020F0502020204030204" pitchFamily="34" charset="0"/>
              </a:rPr>
              <a:t>FCC Rule: [97.407] E1B09 ECLM Page (3 - 6)</a:t>
            </a:r>
          </a:p>
        </p:txBody>
      </p:sp>
    </p:spTree>
    <p:extLst>
      <p:ext uri="{BB962C8B-B14F-4D97-AF65-F5344CB8AC3E}">
        <p14:creationId xmlns:p14="http://schemas.microsoft.com/office/powerpoint/2010/main" val="28513151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37279-7439-48E1-87F0-F93E2332774A}"/>
              </a:ext>
            </a:extLst>
          </p:cNvPr>
          <p:cNvSpPr>
            <a:spLocks noGrp="1"/>
          </p:cNvSpPr>
          <p:nvPr>
            <p:ph type="title"/>
          </p:nvPr>
        </p:nvSpPr>
        <p:spPr/>
        <p:txBody>
          <a:bodyPr/>
          <a:lstStyle/>
          <a:p>
            <a:r>
              <a:rPr lang="en-US" b="0" i="0" u="none" strike="noStrike" baseline="0" dirty="0">
                <a:latin typeface="Calibri" panose="020F0502020204030204" pitchFamily="34" charset="0"/>
              </a:rPr>
              <a:t>Which amateur stations may be operated under RACES rules?</a:t>
            </a:r>
          </a:p>
        </p:txBody>
      </p:sp>
      <p:sp>
        <p:nvSpPr>
          <p:cNvPr id="3" name="Text Placeholder 2">
            <a:extLst>
              <a:ext uri="{FF2B5EF4-FFF2-40B4-BE49-F238E27FC236}">
                <a16:creationId xmlns:a16="http://schemas.microsoft.com/office/drawing/2014/main" id="{7050D11D-F18D-4A37-9539-31A02F345083}"/>
              </a:ext>
            </a:extLst>
          </p:cNvPr>
          <p:cNvSpPr>
            <a:spLocks noGrp="1"/>
          </p:cNvSpPr>
          <p:nvPr>
            <p:ph type="body" idx="1"/>
          </p:nvPr>
        </p:nvSpPr>
        <p:spPr/>
        <p:txBody>
          <a:bodyPr/>
          <a:lstStyle/>
          <a:p>
            <a:r>
              <a:rPr lang="en-US" b="0" i="0" u="none" strike="noStrike" baseline="0" dirty="0">
                <a:latin typeface="Calibri" panose="020F0502020204030204" pitchFamily="34" charset="0"/>
              </a:rPr>
              <a:t>A. Only those club stations licensed to Amateur Extra Class operators</a:t>
            </a:r>
          </a:p>
          <a:p>
            <a:r>
              <a:rPr lang="en-US" b="0" i="0" u="none" strike="noStrike" baseline="0" dirty="0">
                <a:latin typeface="Calibri" panose="020F0502020204030204" pitchFamily="34" charset="0"/>
              </a:rPr>
              <a:t>B. Any FCC-licensed amateur station except a Technician Class</a:t>
            </a:r>
          </a:p>
          <a:p>
            <a:r>
              <a:rPr lang="en-US" b="0" i="0" u="none" strike="noStrike" baseline="0" dirty="0">
                <a:latin typeface="Calibri" panose="020F0502020204030204" pitchFamily="34" charset="0"/>
              </a:rPr>
              <a:t>C. Any FCC-licensed amateur station certified by the responsible civil defense organization for the area served</a:t>
            </a:r>
          </a:p>
          <a:p>
            <a:r>
              <a:rPr lang="en-US" b="0" i="0" u="none" strike="noStrike" baseline="0" dirty="0">
                <a:latin typeface="Calibri" panose="020F0502020204030204" pitchFamily="34" charset="0"/>
              </a:rPr>
              <a:t>D. Any FCC-licensed amateur station participating in the Military Auxiliary Radio System (MARS)</a:t>
            </a:r>
          </a:p>
          <a:p>
            <a:r>
              <a:rPr lang="en-US" b="0" i="0" u="none" strike="noStrike" baseline="0" dirty="0">
                <a:latin typeface="Calibri" panose="020F0502020204030204" pitchFamily="34" charset="0"/>
              </a:rPr>
              <a:t>(C) FCC Rule: [97.407] E1B09 ECLM Page (3 - 6)</a:t>
            </a:r>
          </a:p>
        </p:txBody>
      </p:sp>
    </p:spTree>
    <p:extLst>
      <p:ext uri="{BB962C8B-B14F-4D97-AF65-F5344CB8AC3E}">
        <p14:creationId xmlns:p14="http://schemas.microsoft.com/office/powerpoint/2010/main" val="8060520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1E1B9-5FB3-4E33-BB34-2F3CF16806FB}"/>
              </a:ext>
            </a:extLst>
          </p:cNvPr>
          <p:cNvSpPr>
            <a:spLocks noGrp="1"/>
          </p:cNvSpPr>
          <p:nvPr>
            <p:ph type="title"/>
          </p:nvPr>
        </p:nvSpPr>
        <p:spPr/>
        <p:txBody>
          <a:bodyPr/>
          <a:lstStyle/>
          <a:p>
            <a:r>
              <a:rPr lang="en-US" b="0" i="0" u="none" strike="noStrike" baseline="0" dirty="0">
                <a:latin typeface="Calibri" panose="020F0502020204030204" pitchFamily="34" charset="0"/>
              </a:rPr>
              <a:t>What frequencies are authorized to an amateur station operating under RACES rules?</a:t>
            </a:r>
          </a:p>
        </p:txBody>
      </p:sp>
      <p:sp>
        <p:nvSpPr>
          <p:cNvPr id="3" name="Text Placeholder 2">
            <a:extLst>
              <a:ext uri="{FF2B5EF4-FFF2-40B4-BE49-F238E27FC236}">
                <a16:creationId xmlns:a16="http://schemas.microsoft.com/office/drawing/2014/main" id="{26B2A91B-A76B-4D68-9AA6-2BDCD7D6BE94}"/>
              </a:ext>
            </a:extLst>
          </p:cNvPr>
          <p:cNvSpPr>
            <a:spLocks noGrp="1"/>
          </p:cNvSpPr>
          <p:nvPr>
            <p:ph type="body" idx="1"/>
          </p:nvPr>
        </p:nvSpPr>
        <p:spPr/>
        <p:txBody>
          <a:bodyPr/>
          <a:lstStyle/>
          <a:p>
            <a:r>
              <a:rPr lang="en-US" b="0" i="0" u="none" strike="noStrike" baseline="0" dirty="0">
                <a:latin typeface="Calibri" panose="020F0502020204030204" pitchFamily="34" charset="0"/>
              </a:rPr>
              <a:t>A. All amateur service frequencies authorized to the control operator</a:t>
            </a:r>
          </a:p>
          <a:p>
            <a:r>
              <a:rPr lang="en-US" b="0" i="0" u="none" strike="noStrike" baseline="0" dirty="0">
                <a:latin typeface="Calibri" panose="020F0502020204030204" pitchFamily="34" charset="0"/>
              </a:rPr>
              <a:t>B. Specific segments in the amateur service MF, HF, VHF and UHF bands</a:t>
            </a:r>
          </a:p>
          <a:p>
            <a:r>
              <a:rPr lang="en-US" b="0" i="0" u="none" strike="noStrike" baseline="0" dirty="0">
                <a:latin typeface="Calibri" panose="020F0502020204030204" pitchFamily="34" charset="0"/>
              </a:rPr>
              <a:t>C. Specific local government channels</a:t>
            </a:r>
          </a:p>
          <a:p>
            <a:r>
              <a:rPr lang="en-US" b="0" i="0" u="none" strike="noStrike" baseline="0" dirty="0">
                <a:latin typeface="Calibri" panose="020F0502020204030204" pitchFamily="34" charset="0"/>
              </a:rPr>
              <a:t>D. Military Auxiliary Radio System (MARS) channels</a:t>
            </a:r>
          </a:p>
          <a:p>
            <a:r>
              <a:rPr lang="en-US" b="0" i="0" u="none" strike="noStrike" baseline="0" dirty="0">
                <a:latin typeface="Calibri" panose="020F0502020204030204" pitchFamily="34" charset="0"/>
              </a:rPr>
              <a:t>FCC Rule: [97.407] E1B10 ECLM Page (3 - 6)</a:t>
            </a:r>
          </a:p>
        </p:txBody>
      </p:sp>
    </p:spTree>
    <p:extLst>
      <p:ext uri="{BB962C8B-B14F-4D97-AF65-F5344CB8AC3E}">
        <p14:creationId xmlns:p14="http://schemas.microsoft.com/office/powerpoint/2010/main" val="5817698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61696-76B4-427B-931E-FC63F07482D2}"/>
              </a:ext>
            </a:extLst>
          </p:cNvPr>
          <p:cNvSpPr>
            <a:spLocks noGrp="1"/>
          </p:cNvSpPr>
          <p:nvPr>
            <p:ph type="title"/>
          </p:nvPr>
        </p:nvSpPr>
        <p:spPr/>
        <p:txBody>
          <a:bodyPr/>
          <a:lstStyle/>
          <a:p>
            <a:r>
              <a:rPr lang="en-US" b="0" i="0" u="none" strike="noStrike" baseline="0" dirty="0">
                <a:latin typeface="Calibri" panose="020F0502020204030204" pitchFamily="34" charset="0"/>
              </a:rPr>
              <a:t>What frequencies are authorized to an amateur station operating under RACES rules?</a:t>
            </a:r>
          </a:p>
        </p:txBody>
      </p:sp>
      <p:sp>
        <p:nvSpPr>
          <p:cNvPr id="3" name="Text Placeholder 2">
            <a:extLst>
              <a:ext uri="{FF2B5EF4-FFF2-40B4-BE49-F238E27FC236}">
                <a16:creationId xmlns:a16="http://schemas.microsoft.com/office/drawing/2014/main" id="{B2050B8B-8FA4-44CB-BECF-8E2438B9D67E}"/>
              </a:ext>
            </a:extLst>
          </p:cNvPr>
          <p:cNvSpPr>
            <a:spLocks noGrp="1"/>
          </p:cNvSpPr>
          <p:nvPr>
            <p:ph type="body" idx="1"/>
          </p:nvPr>
        </p:nvSpPr>
        <p:spPr/>
        <p:txBody>
          <a:bodyPr/>
          <a:lstStyle/>
          <a:p>
            <a:r>
              <a:rPr lang="en-US" b="0" i="0" u="none" strike="noStrike" baseline="0" dirty="0">
                <a:latin typeface="Calibri" panose="020F0502020204030204" pitchFamily="34" charset="0"/>
              </a:rPr>
              <a:t>A. All amateur service frequencies authorized to the control operator</a:t>
            </a:r>
          </a:p>
          <a:p>
            <a:r>
              <a:rPr lang="en-US" b="0" i="0" u="none" strike="noStrike" baseline="0" dirty="0">
                <a:latin typeface="Calibri" panose="020F0502020204030204" pitchFamily="34" charset="0"/>
              </a:rPr>
              <a:t>B. Specific segments in the amateur service MF, HF, VHF and UHF bands</a:t>
            </a:r>
          </a:p>
          <a:p>
            <a:r>
              <a:rPr lang="en-US" b="0" i="0" u="none" strike="noStrike" baseline="0" dirty="0">
                <a:latin typeface="Calibri" panose="020F0502020204030204" pitchFamily="34" charset="0"/>
              </a:rPr>
              <a:t>C. Specific local government channels</a:t>
            </a:r>
          </a:p>
          <a:p>
            <a:r>
              <a:rPr lang="en-US" b="0" i="0" u="none" strike="noStrike" baseline="0" dirty="0">
                <a:latin typeface="Calibri" panose="020F0502020204030204" pitchFamily="34" charset="0"/>
              </a:rPr>
              <a:t>D. Military Auxiliary Radio System (MARS) channels</a:t>
            </a:r>
          </a:p>
          <a:p>
            <a:r>
              <a:rPr lang="pt-BR" b="0" i="0" u="none" strike="noStrike" baseline="0" dirty="0">
                <a:latin typeface="Calibri" panose="020F0502020204030204" pitchFamily="34" charset="0"/>
              </a:rPr>
              <a:t>(A) FCC Rule: [97.407] E1B10 ECLM Page (3 - 6)</a:t>
            </a:r>
          </a:p>
        </p:txBody>
      </p:sp>
    </p:spTree>
    <p:extLst>
      <p:ext uri="{BB962C8B-B14F-4D97-AF65-F5344CB8AC3E}">
        <p14:creationId xmlns:p14="http://schemas.microsoft.com/office/powerpoint/2010/main" val="36430705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E380D-79A8-4CFE-8252-635DFC65365E}"/>
              </a:ext>
            </a:extLst>
          </p:cNvPr>
          <p:cNvSpPr>
            <a:spLocks noGrp="1"/>
          </p:cNvSpPr>
          <p:nvPr>
            <p:ph type="title"/>
          </p:nvPr>
        </p:nvSpPr>
        <p:spPr/>
        <p:txBody>
          <a:bodyPr/>
          <a:lstStyle/>
          <a:p>
            <a:r>
              <a:rPr lang="en-US" b="0" i="0" u="none" strike="noStrike" baseline="0" dirty="0">
                <a:latin typeface="Calibri" panose="020F0502020204030204" pitchFamily="34" charset="0"/>
              </a:rPr>
              <a:t>What does PRB-1 require of state and local regulations affecting amateur radio antenna size and structures?</a:t>
            </a:r>
          </a:p>
        </p:txBody>
      </p:sp>
      <p:sp>
        <p:nvSpPr>
          <p:cNvPr id="3" name="Text Placeholder 2">
            <a:extLst>
              <a:ext uri="{FF2B5EF4-FFF2-40B4-BE49-F238E27FC236}">
                <a16:creationId xmlns:a16="http://schemas.microsoft.com/office/drawing/2014/main" id="{7686C906-D9A2-4964-8542-BBAE7BD72CB5}"/>
              </a:ext>
            </a:extLst>
          </p:cNvPr>
          <p:cNvSpPr>
            <a:spLocks noGrp="1"/>
          </p:cNvSpPr>
          <p:nvPr>
            <p:ph type="body" idx="1"/>
          </p:nvPr>
        </p:nvSpPr>
        <p:spPr/>
        <p:txBody>
          <a:bodyPr/>
          <a:lstStyle/>
          <a:p>
            <a:r>
              <a:rPr lang="en-US" b="0" i="0" u="none" strike="noStrike" baseline="0" dirty="0">
                <a:latin typeface="Calibri" panose="020F0502020204030204" pitchFamily="34" charset="0"/>
              </a:rPr>
              <a:t>A. No limitations may be placed on antenna size or placement</a:t>
            </a:r>
          </a:p>
          <a:p>
            <a:r>
              <a:rPr lang="en-US" b="0" i="0" u="none" strike="noStrike" baseline="0" dirty="0">
                <a:latin typeface="Calibri" panose="020F0502020204030204" pitchFamily="34" charset="0"/>
              </a:rPr>
              <a:t>B. Reasonable accommodations of amateur radio must be made</a:t>
            </a:r>
          </a:p>
          <a:p>
            <a:r>
              <a:rPr lang="en-US" b="0" i="0" u="none" strike="noStrike" baseline="0" dirty="0">
                <a:latin typeface="Calibri" panose="020F0502020204030204" pitchFamily="34" charset="0"/>
              </a:rPr>
              <a:t>C. Such structures must be permitted when use for emergency communications can be demonstrated</a:t>
            </a:r>
          </a:p>
          <a:p>
            <a:r>
              <a:rPr lang="en-US" b="0" i="0" u="none" strike="noStrike" baseline="0" dirty="0">
                <a:latin typeface="Calibri" panose="020F0502020204030204" pitchFamily="34" charset="0"/>
              </a:rPr>
              <a:t>D. Such structures must be permitted if certified by a registered professional engineer</a:t>
            </a:r>
          </a:p>
          <a:p>
            <a:r>
              <a:rPr lang="en-US" b="0" i="0" u="none" strike="noStrike" baseline="0" dirty="0">
                <a:latin typeface="Calibri" panose="020F0502020204030204" pitchFamily="34" charset="0"/>
              </a:rPr>
              <a:t>E1B11 [97.15]</a:t>
            </a:r>
          </a:p>
        </p:txBody>
      </p:sp>
    </p:spTree>
    <p:extLst>
      <p:ext uri="{BB962C8B-B14F-4D97-AF65-F5344CB8AC3E}">
        <p14:creationId xmlns:p14="http://schemas.microsoft.com/office/powerpoint/2010/main" val="19170171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E7650F9-2134-67DA-63E8-595679B520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1DC2CCB-DE40-FA96-3E15-45FBA9593744}"/>
              </a:ext>
            </a:extLst>
          </p:cNvPr>
          <p:cNvSpPr>
            <a:spLocks noGrp="1"/>
          </p:cNvSpPr>
          <p:nvPr>
            <p:ph type="title"/>
          </p:nvPr>
        </p:nvSpPr>
        <p:spPr/>
        <p:txBody>
          <a:bodyPr/>
          <a:lstStyle/>
          <a:p>
            <a:r>
              <a:rPr lang="en-US" b="0" i="0" u="none" strike="noStrike" baseline="0" dirty="0">
                <a:latin typeface="Calibri" panose="020F0502020204030204" pitchFamily="34" charset="0"/>
              </a:rPr>
              <a:t>What does PRB-1 require of state and local regulations affecting amateur radio antenna size and structures?</a:t>
            </a:r>
          </a:p>
        </p:txBody>
      </p:sp>
      <p:sp>
        <p:nvSpPr>
          <p:cNvPr id="3" name="Text Placeholder 2">
            <a:extLst>
              <a:ext uri="{FF2B5EF4-FFF2-40B4-BE49-F238E27FC236}">
                <a16:creationId xmlns:a16="http://schemas.microsoft.com/office/drawing/2014/main" id="{9110AA19-4268-0701-7B14-18031082483F}"/>
              </a:ext>
            </a:extLst>
          </p:cNvPr>
          <p:cNvSpPr>
            <a:spLocks noGrp="1"/>
          </p:cNvSpPr>
          <p:nvPr>
            <p:ph type="body" idx="1"/>
          </p:nvPr>
        </p:nvSpPr>
        <p:spPr/>
        <p:txBody>
          <a:bodyPr/>
          <a:lstStyle/>
          <a:p>
            <a:r>
              <a:rPr lang="en-US" b="0" i="0" u="none" strike="noStrike" baseline="0" dirty="0">
                <a:latin typeface="Calibri" panose="020F0502020204030204" pitchFamily="34" charset="0"/>
              </a:rPr>
              <a:t>A. No limitations may be placed on antenna size or placement</a:t>
            </a:r>
          </a:p>
          <a:p>
            <a:r>
              <a:rPr lang="en-US" b="0" i="0" u="none" strike="noStrike" baseline="0" dirty="0">
                <a:latin typeface="Calibri" panose="020F0502020204030204" pitchFamily="34" charset="0"/>
              </a:rPr>
              <a:t>B. Reasonable accommodations of amateur radio must be made</a:t>
            </a:r>
          </a:p>
          <a:p>
            <a:r>
              <a:rPr lang="en-US" b="0" i="0" u="none" strike="noStrike" baseline="0" dirty="0">
                <a:latin typeface="Calibri" panose="020F0502020204030204" pitchFamily="34" charset="0"/>
              </a:rPr>
              <a:t>C. Such structures must be permitted when use for emergency communications can be demonstrated</a:t>
            </a:r>
          </a:p>
          <a:p>
            <a:r>
              <a:rPr lang="en-US" b="0" i="0" u="none" strike="noStrike" baseline="0" dirty="0">
                <a:latin typeface="Calibri" panose="020F0502020204030204" pitchFamily="34" charset="0"/>
              </a:rPr>
              <a:t>D. Such structures must be permitted if certified by a registered professional engineer</a:t>
            </a:r>
          </a:p>
          <a:p>
            <a:r>
              <a:rPr lang="en-US" b="0" i="0" u="none" strike="noStrike" baseline="0" dirty="0">
                <a:latin typeface="Calibri" panose="020F0502020204030204" pitchFamily="34" charset="0"/>
              </a:rPr>
              <a:t>E1B11 (B) [97.15]</a:t>
            </a:r>
          </a:p>
        </p:txBody>
      </p:sp>
    </p:spTree>
    <p:extLst>
      <p:ext uri="{BB962C8B-B14F-4D97-AF65-F5344CB8AC3E}">
        <p14:creationId xmlns:p14="http://schemas.microsoft.com/office/powerpoint/2010/main" val="16238219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CB6D9-488D-4A7E-AD6F-74FDCCFB3DD5}"/>
              </a:ext>
            </a:extLst>
          </p:cNvPr>
          <p:cNvSpPr>
            <a:spLocks noGrp="1"/>
          </p:cNvSpPr>
          <p:nvPr>
            <p:ph type="title"/>
          </p:nvPr>
        </p:nvSpPr>
        <p:spPr/>
        <p:txBody>
          <a:bodyPr/>
          <a:lstStyle/>
          <a:p>
            <a:r>
              <a:rPr lang="en-US" b="0" i="0" u="none" strike="noStrike" baseline="0" dirty="0">
                <a:latin typeface="Calibri" panose="020F0502020204030204" pitchFamily="34" charset="0"/>
              </a:rPr>
              <a:t>What is the maximum bandwidth for a data emission on 60 meters?</a:t>
            </a:r>
          </a:p>
        </p:txBody>
      </p:sp>
      <p:sp>
        <p:nvSpPr>
          <p:cNvPr id="3" name="Text Placeholder 2">
            <a:extLst>
              <a:ext uri="{FF2B5EF4-FFF2-40B4-BE49-F238E27FC236}">
                <a16:creationId xmlns:a16="http://schemas.microsoft.com/office/drawing/2014/main" id="{B855ABB3-EA8C-4B73-A642-4278927E5FE4}"/>
              </a:ext>
            </a:extLst>
          </p:cNvPr>
          <p:cNvSpPr>
            <a:spLocks noGrp="1"/>
          </p:cNvSpPr>
          <p:nvPr>
            <p:ph type="body" idx="1"/>
          </p:nvPr>
        </p:nvSpPr>
        <p:spPr/>
        <p:txBody>
          <a:bodyPr/>
          <a:lstStyle/>
          <a:p>
            <a:r>
              <a:rPr lang="en-US" b="0" i="0" u="none" strike="noStrike" baseline="0" dirty="0">
                <a:latin typeface="Calibri" panose="020F0502020204030204" pitchFamily="34" charset="0"/>
              </a:rPr>
              <a:t>A. 60 Hz</a:t>
            </a:r>
          </a:p>
          <a:p>
            <a:r>
              <a:rPr lang="en-US" b="0" i="0" u="none" strike="noStrike" baseline="0" dirty="0">
                <a:latin typeface="Calibri" panose="020F0502020204030204" pitchFamily="34" charset="0"/>
              </a:rPr>
              <a:t>B. 170 Hz</a:t>
            </a:r>
          </a:p>
          <a:p>
            <a:r>
              <a:rPr lang="en-US" b="0" i="0" u="none" strike="noStrike" baseline="0" dirty="0">
                <a:latin typeface="Calibri" panose="020F0502020204030204" pitchFamily="34" charset="0"/>
              </a:rPr>
              <a:t>C. 1.5 kHz</a:t>
            </a:r>
          </a:p>
          <a:p>
            <a:r>
              <a:rPr lang="en-US" b="0" i="0" u="none" strike="noStrike" baseline="0" dirty="0">
                <a:latin typeface="Calibri" panose="020F0502020204030204" pitchFamily="34" charset="0"/>
              </a:rPr>
              <a:t>D. 2.8 kHz</a:t>
            </a:r>
          </a:p>
          <a:p>
            <a:r>
              <a:rPr lang="en-US" b="0" i="0" u="none" strike="noStrike" baseline="0" dirty="0">
                <a:latin typeface="Calibri" panose="020F0502020204030204" pitchFamily="34" charset="0"/>
              </a:rPr>
              <a:t>FCC Rule: [97.303] E1C01 ECLM Page (3 - 4)</a:t>
            </a:r>
          </a:p>
        </p:txBody>
      </p:sp>
    </p:spTree>
    <p:extLst>
      <p:ext uri="{BB962C8B-B14F-4D97-AF65-F5344CB8AC3E}">
        <p14:creationId xmlns:p14="http://schemas.microsoft.com/office/powerpoint/2010/main" val="19822126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606F1-9C0F-4793-935B-F41A40594F88}"/>
              </a:ext>
            </a:extLst>
          </p:cNvPr>
          <p:cNvSpPr>
            <a:spLocks noGrp="1"/>
          </p:cNvSpPr>
          <p:nvPr>
            <p:ph type="title"/>
          </p:nvPr>
        </p:nvSpPr>
        <p:spPr/>
        <p:txBody>
          <a:bodyPr/>
          <a:lstStyle/>
          <a:p>
            <a:r>
              <a:rPr lang="en-US" b="0" i="0" u="none" strike="noStrike" baseline="0" dirty="0">
                <a:latin typeface="Calibri" panose="020F0502020204030204" pitchFamily="34" charset="0"/>
              </a:rPr>
              <a:t>What is the maximum bandwidth for a data emission on 60 meters?</a:t>
            </a:r>
          </a:p>
        </p:txBody>
      </p:sp>
      <p:sp>
        <p:nvSpPr>
          <p:cNvPr id="3" name="Text Placeholder 2">
            <a:extLst>
              <a:ext uri="{FF2B5EF4-FFF2-40B4-BE49-F238E27FC236}">
                <a16:creationId xmlns:a16="http://schemas.microsoft.com/office/drawing/2014/main" id="{68979EBD-CFB8-44B6-BAFD-3986D5BCE5E1}"/>
              </a:ext>
            </a:extLst>
          </p:cNvPr>
          <p:cNvSpPr>
            <a:spLocks noGrp="1"/>
          </p:cNvSpPr>
          <p:nvPr>
            <p:ph type="body" idx="1"/>
          </p:nvPr>
        </p:nvSpPr>
        <p:spPr/>
        <p:txBody>
          <a:bodyPr/>
          <a:lstStyle/>
          <a:p>
            <a:r>
              <a:rPr lang="en-US" b="0" i="0" u="none" strike="noStrike" baseline="0" dirty="0">
                <a:latin typeface="Calibri" panose="020F0502020204030204" pitchFamily="34" charset="0"/>
              </a:rPr>
              <a:t>A. 60 Hz</a:t>
            </a:r>
          </a:p>
          <a:p>
            <a:r>
              <a:rPr lang="en-US" b="0" i="0" u="none" strike="noStrike" baseline="0" dirty="0">
                <a:latin typeface="Calibri" panose="020F0502020204030204" pitchFamily="34" charset="0"/>
              </a:rPr>
              <a:t>B. 170 Hz</a:t>
            </a:r>
          </a:p>
          <a:p>
            <a:r>
              <a:rPr lang="en-US" b="0" i="0" u="none" strike="noStrike" baseline="0" dirty="0">
                <a:latin typeface="Calibri" panose="020F0502020204030204" pitchFamily="34" charset="0"/>
              </a:rPr>
              <a:t>C. 1.5 kHz</a:t>
            </a:r>
          </a:p>
          <a:p>
            <a:r>
              <a:rPr lang="en-US" b="0" i="0" u="none" strike="noStrike" baseline="0" dirty="0">
                <a:latin typeface="Calibri" panose="020F0502020204030204" pitchFamily="34" charset="0"/>
              </a:rPr>
              <a:t>D. 2.8 kHz</a:t>
            </a:r>
          </a:p>
          <a:p>
            <a:r>
              <a:rPr lang="en-US" b="0" i="0" u="none" strike="noStrike" baseline="0" dirty="0">
                <a:latin typeface="Calibri" panose="020F0502020204030204" pitchFamily="34" charset="0"/>
              </a:rPr>
              <a:t>(D) FCC Rule: [97.303] E1C01 ECLM Page (3 - 4)</a:t>
            </a:r>
          </a:p>
        </p:txBody>
      </p:sp>
    </p:spTree>
    <p:extLst>
      <p:ext uri="{BB962C8B-B14F-4D97-AF65-F5344CB8AC3E}">
        <p14:creationId xmlns:p14="http://schemas.microsoft.com/office/powerpoint/2010/main" val="38565038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255F2-F22F-4580-A5FE-B6A95ADC070A}"/>
              </a:ext>
            </a:extLst>
          </p:cNvPr>
          <p:cNvSpPr>
            <a:spLocks noGrp="1"/>
          </p:cNvSpPr>
          <p:nvPr>
            <p:ph type="title"/>
          </p:nvPr>
        </p:nvSpPr>
        <p:spPr>
          <a:xfrm>
            <a:off x="457200" y="1371600"/>
            <a:ext cx="8229600" cy="1143000"/>
          </a:xfrm>
        </p:spPr>
        <p:txBody>
          <a:bodyPr/>
          <a:lstStyle/>
          <a:p>
            <a:r>
              <a:rPr lang="en-US" b="0" i="0" u="none" strike="noStrike" baseline="0" dirty="0">
                <a:latin typeface="Calibri" panose="020F0502020204030204" pitchFamily="34" charset="0"/>
              </a:rPr>
              <a:t>Which of the following apply to communications transmitted to amateur stations in foreign countries?</a:t>
            </a:r>
          </a:p>
        </p:txBody>
      </p:sp>
      <p:sp>
        <p:nvSpPr>
          <p:cNvPr id="3" name="Text Placeholder 2">
            <a:extLst>
              <a:ext uri="{FF2B5EF4-FFF2-40B4-BE49-F238E27FC236}">
                <a16:creationId xmlns:a16="http://schemas.microsoft.com/office/drawing/2014/main" id="{EC391FD9-E84C-40B0-A61B-AA4F3A2CB4D7}"/>
              </a:ext>
            </a:extLst>
          </p:cNvPr>
          <p:cNvSpPr>
            <a:spLocks noGrp="1"/>
          </p:cNvSpPr>
          <p:nvPr>
            <p:ph type="body" idx="1"/>
          </p:nvPr>
        </p:nvSpPr>
        <p:spPr>
          <a:xfrm>
            <a:off x="468984" y="2819400"/>
            <a:ext cx="8229600" cy="3154680"/>
          </a:xfrm>
        </p:spPr>
        <p:txBody>
          <a:bodyPr/>
          <a:lstStyle/>
          <a:p>
            <a:r>
              <a:rPr lang="en-US" b="0" i="0" u="none" strike="noStrike" baseline="0" dirty="0">
                <a:latin typeface="Calibri" panose="020F0502020204030204" pitchFamily="34" charset="0"/>
              </a:rPr>
              <a:t>A. Third party traffic must be limited to that intended for the exclusive use of government and non-Government Organization (NGOs) involved in emergency relief activities</a:t>
            </a:r>
          </a:p>
          <a:p>
            <a:r>
              <a:rPr lang="en-US" b="0" i="0" u="none" strike="noStrike" baseline="0" dirty="0">
                <a:latin typeface="Calibri" panose="020F0502020204030204" pitchFamily="34" charset="0"/>
              </a:rPr>
              <a:t>B. All transmissions must be in English</a:t>
            </a:r>
          </a:p>
          <a:p>
            <a:r>
              <a:rPr lang="en-US" b="0" i="0" u="none" strike="noStrike" baseline="0" dirty="0">
                <a:latin typeface="Calibri" panose="020F0502020204030204" pitchFamily="34" charset="0"/>
              </a:rPr>
              <a:t>C. Communications must be limited to those incidental to the purpose of the amateur service and remarks of a personal nature</a:t>
            </a:r>
          </a:p>
          <a:p>
            <a:r>
              <a:rPr lang="en-US" b="0" i="0" u="none" strike="noStrike" baseline="0" dirty="0">
                <a:latin typeface="Calibri" panose="020F0502020204030204" pitchFamily="34" charset="0"/>
              </a:rPr>
              <a:t>D. All these choices are correct</a:t>
            </a:r>
          </a:p>
          <a:p>
            <a:r>
              <a:rPr lang="en-US" b="0" i="0" u="none" strike="noStrike" baseline="0" dirty="0">
                <a:latin typeface="Calibri" panose="020F0502020204030204" pitchFamily="34" charset="0"/>
              </a:rPr>
              <a:t>E1C02 [97.117]</a:t>
            </a:r>
          </a:p>
        </p:txBody>
      </p:sp>
    </p:spTree>
    <p:extLst>
      <p:ext uri="{BB962C8B-B14F-4D97-AF65-F5344CB8AC3E}">
        <p14:creationId xmlns:p14="http://schemas.microsoft.com/office/powerpoint/2010/main" val="2432659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1A2FF-21D1-4033-AF03-A8265627510B}"/>
              </a:ext>
            </a:extLst>
          </p:cNvPr>
          <p:cNvSpPr>
            <a:spLocks noGrp="1"/>
          </p:cNvSpPr>
          <p:nvPr>
            <p:ph type="title"/>
          </p:nvPr>
        </p:nvSpPr>
        <p:spPr/>
        <p:txBody>
          <a:bodyPr/>
          <a:lstStyle/>
          <a:p>
            <a:r>
              <a:rPr lang="en-US" sz="2800" b="0" i="0" u="none" strike="noStrike" baseline="0" dirty="0">
                <a:latin typeface="Calibri" panose="020F0502020204030204" pitchFamily="34" charset="0"/>
              </a:rPr>
              <a:t>When using a transceiver that displays the carrier frequency of phone signals, which of the following displayed frequencies represents the lowest frequency at which a properly adjusted LSB emission will be totally within the band?</a:t>
            </a:r>
          </a:p>
        </p:txBody>
      </p:sp>
      <p:sp>
        <p:nvSpPr>
          <p:cNvPr id="3" name="Text Placeholder 2">
            <a:extLst>
              <a:ext uri="{FF2B5EF4-FFF2-40B4-BE49-F238E27FC236}">
                <a16:creationId xmlns:a16="http://schemas.microsoft.com/office/drawing/2014/main" id="{C437D6E7-3554-4DA7-AE94-9F5A22448D55}"/>
              </a:ext>
            </a:extLst>
          </p:cNvPr>
          <p:cNvSpPr>
            <a:spLocks noGrp="1"/>
          </p:cNvSpPr>
          <p:nvPr>
            <p:ph type="body" idx="1"/>
          </p:nvPr>
        </p:nvSpPr>
        <p:spPr>
          <a:xfrm>
            <a:off x="457200" y="3886200"/>
            <a:ext cx="8229600" cy="2438400"/>
          </a:xfrm>
        </p:spPr>
        <p:txBody>
          <a:bodyPr/>
          <a:lstStyle/>
          <a:p>
            <a:r>
              <a:rPr lang="en-US" b="0" i="0" u="none" strike="noStrike" baseline="0" dirty="0">
                <a:latin typeface="Calibri" panose="020F0502020204030204" pitchFamily="34" charset="0"/>
              </a:rPr>
              <a:t>A. The exact lower band edge</a:t>
            </a:r>
          </a:p>
          <a:p>
            <a:r>
              <a:rPr lang="en-US" b="0" i="0" u="none" strike="noStrike" baseline="0" dirty="0">
                <a:latin typeface="Calibri" panose="020F0502020204030204" pitchFamily="34" charset="0"/>
              </a:rPr>
              <a:t>B. 300 Hz above the lower band edge</a:t>
            </a:r>
          </a:p>
          <a:p>
            <a:r>
              <a:rPr lang="en-US" b="0" i="0" u="none" strike="noStrike" baseline="0" dirty="0">
                <a:latin typeface="Calibri" panose="020F0502020204030204" pitchFamily="34" charset="0"/>
              </a:rPr>
              <a:t>C. 1 kHz above the lower band edge</a:t>
            </a:r>
          </a:p>
          <a:p>
            <a:r>
              <a:rPr lang="en-US" b="0" i="0" u="none" strike="noStrike" baseline="0" dirty="0">
                <a:latin typeface="Calibri" panose="020F0502020204030204" pitchFamily="34" charset="0"/>
              </a:rPr>
              <a:t>D. 3 kHz above the lower band edge</a:t>
            </a:r>
          </a:p>
          <a:p>
            <a:r>
              <a:rPr lang="pt-BR" b="0" i="0" u="none" strike="noStrike" baseline="0" dirty="0">
                <a:latin typeface="Calibri" panose="020F0502020204030204" pitchFamily="34" charset="0"/>
              </a:rPr>
              <a:t>FCC Rule: [97.301, 97.305] E1A02 ECLM Page (3 - 4)</a:t>
            </a:r>
          </a:p>
        </p:txBody>
      </p:sp>
    </p:spTree>
    <p:extLst>
      <p:ext uri="{BB962C8B-B14F-4D97-AF65-F5344CB8AC3E}">
        <p14:creationId xmlns:p14="http://schemas.microsoft.com/office/powerpoint/2010/main" val="3431284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3E2B307-01D9-5745-88F3-6621B5E122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100AA4-6AB0-D800-F273-889E01B6E37C}"/>
              </a:ext>
            </a:extLst>
          </p:cNvPr>
          <p:cNvSpPr>
            <a:spLocks noGrp="1"/>
          </p:cNvSpPr>
          <p:nvPr>
            <p:ph type="title"/>
          </p:nvPr>
        </p:nvSpPr>
        <p:spPr>
          <a:xfrm>
            <a:off x="457200" y="1371600"/>
            <a:ext cx="8229600" cy="1143000"/>
          </a:xfrm>
        </p:spPr>
        <p:txBody>
          <a:bodyPr/>
          <a:lstStyle/>
          <a:p>
            <a:r>
              <a:rPr lang="en-US" b="0" i="0" u="none" strike="noStrike" baseline="0" dirty="0">
                <a:latin typeface="Calibri" panose="020F0502020204030204" pitchFamily="34" charset="0"/>
              </a:rPr>
              <a:t>Which of the following apply to communications transmitted to amateur stations in foreign countries?</a:t>
            </a:r>
          </a:p>
        </p:txBody>
      </p:sp>
      <p:sp>
        <p:nvSpPr>
          <p:cNvPr id="3" name="Text Placeholder 2">
            <a:extLst>
              <a:ext uri="{FF2B5EF4-FFF2-40B4-BE49-F238E27FC236}">
                <a16:creationId xmlns:a16="http://schemas.microsoft.com/office/drawing/2014/main" id="{4B2994D0-C16D-C39E-6F33-6006C351E778}"/>
              </a:ext>
            </a:extLst>
          </p:cNvPr>
          <p:cNvSpPr>
            <a:spLocks noGrp="1"/>
          </p:cNvSpPr>
          <p:nvPr>
            <p:ph type="body" idx="1"/>
          </p:nvPr>
        </p:nvSpPr>
        <p:spPr>
          <a:xfrm>
            <a:off x="468984" y="2819400"/>
            <a:ext cx="8229600" cy="3154680"/>
          </a:xfrm>
        </p:spPr>
        <p:txBody>
          <a:bodyPr/>
          <a:lstStyle/>
          <a:p>
            <a:r>
              <a:rPr lang="en-US" b="0" i="0" u="none" strike="noStrike" baseline="0" dirty="0">
                <a:latin typeface="Calibri" panose="020F0502020204030204" pitchFamily="34" charset="0"/>
              </a:rPr>
              <a:t>A. Third party traffic must be limited to that intended for the exclusive use of government and non-Government Organization (NGOs) involved in emergency relief activities</a:t>
            </a:r>
          </a:p>
          <a:p>
            <a:r>
              <a:rPr lang="en-US" b="0" i="0" u="none" strike="noStrike" baseline="0" dirty="0">
                <a:latin typeface="Calibri" panose="020F0502020204030204" pitchFamily="34" charset="0"/>
              </a:rPr>
              <a:t>B. All transmissions must be in English</a:t>
            </a:r>
          </a:p>
          <a:p>
            <a:r>
              <a:rPr lang="en-US" b="0" i="0" u="none" strike="noStrike" baseline="0" dirty="0">
                <a:latin typeface="Calibri" panose="020F0502020204030204" pitchFamily="34" charset="0"/>
              </a:rPr>
              <a:t>C. Communications must be limited to those incidental to the purpose of the amateur service and remarks of a personal nature</a:t>
            </a:r>
          </a:p>
          <a:p>
            <a:r>
              <a:rPr lang="en-US" b="0" i="0" u="none" strike="noStrike" baseline="0" dirty="0">
                <a:latin typeface="Calibri" panose="020F0502020204030204" pitchFamily="34" charset="0"/>
              </a:rPr>
              <a:t>D. All these choices are correct</a:t>
            </a:r>
          </a:p>
          <a:p>
            <a:r>
              <a:rPr lang="en-US" b="0" i="0" u="none" strike="noStrike" baseline="0" dirty="0">
                <a:latin typeface="Calibri" panose="020F0502020204030204" pitchFamily="34" charset="0"/>
              </a:rPr>
              <a:t>E1C02 (C) [97.117]</a:t>
            </a:r>
          </a:p>
        </p:txBody>
      </p:sp>
    </p:spTree>
    <p:extLst>
      <p:ext uri="{BB962C8B-B14F-4D97-AF65-F5344CB8AC3E}">
        <p14:creationId xmlns:p14="http://schemas.microsoft.com/office/powerpoint/2010/main" val="14838180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BFE9A-7120-474E-AB18-63BDE15677DC}"/>
              </a:ext>
            </a:extLst>
          </p:cNvPr>
          <p:cNvSpPr>
            <a:spLocks noGrp="1"/>
          </p:cNvSpPr>
          <p:nvPr>
            <p:ph type="title"/>
          </p:nvPr>
        </p:nvSpPr>
        <p:spPr>
          <a:xfrm>
            <a:off x="304800" y="1219200"/>
            <a:ext cx="8458200" cy="1143000"/>
          </a:xfrm>
        </p:spPr>
        <p:txBody>
          <a:bodyPr/>
          <a:lstStyle/>
          <a:p>
            <a:r>
              <a:rPr lang="en-US" sz="2800" b="0" i="0" u="none" strike="noStrike" baseline="0" dirty="0">
                <a:latin typeface="Calibri" panose="020F0502020204030204" pitchFamily="34" charset="0"/>
              </a:rPr>
              <a:t>How long must an operator wait after filing a notification with the Utilities Technology Council (UTC) before operating on the 2200-meter or 630-meter band?</a:t>
            </a:r>
          </a:p>
        </p:txBody>
      </p:sp>
      <p:sp>
        <p:nvSpPr>
          <p:cNvPr id="3" name="Text Placeholder 2">
            <a:extLst>
              <a:ext uri="{FF2B5EF4-FFF2-40B4-BE49-F238E27FC236}">
                <a16:creationId xmlns:a16="http://schemas.microsoft.com/office/drawing/2014/main" id="{A3606EB5-494A-4298-A72C-1B640C242F42}"/>
              </a:ext>
            </a:extLst>
          </p:cNvPr>
          <p:cNvSpPr>
            <a:spLocks noGrp="1"/>
          </p:cNvSpPr>
          <p:nvPr>
            <p:ph type="body" idx="1"/>
          </p:nvPr>
        </p:nvSpPr>
        <p:spPr>
          <a:xfrm>
            <a:off x="457200" y="2667000"/>
            <a:ext cx="8229600" cy="3154680"/>
          </a:xfrm>
        </p:spPr>
        <p:txBody>
          <a:bodyPr/>
          <a:lstStyle/>
          <a:p>
            <a:r>
              <a:rPr lang="en-US" b="0" i="0" u="none" strike="noStrike" baseline="0" dirty="0">
                <a:latin typeface="Calibri" panose="020F0502020204030204" pitchFamily="34" charset="0"/>
              </a:rPr>
              <a:t>A. Operators must not operate until approval is received</a:t>
            </a:r>
          </a:p>
          <a:p>
            <a:r>
              <a:rPr lang="en-US" b="0" i="0" u="none" strike="noStrike" baseline="0" dirty="0">
                <a:latin typeface="Calibri" panose="020F0502020204030204" pitchFamily="34" charset="0"/>
              </a:rPr>
              <a:t>B. Operators may operate after 30 days, providing they have not been told that their station is within 1 kilometer of PLC systems using those frequencies</a:t>
            </a:r>
          </a:p>
          <a:p>
            <a:r>
              <a:rPr lang="en-US" b="0" i="0" u="none" strike="noStrike" baseline="0" dirty="0">
                <a:latin typeface="Calibri" panose="020F0502020204030204" pitchFamily="34" charset="0"/>
              </a:rPr>
              <a:t>C. Operators may not operate until a test signal has been transmitted in coordination with the local power company</a:t>
            </a:r>
          </a:p>
          <a:p>
            <a:r>
              <a:rPr lang="en-US" b="0" i="0" u="none" strike="noStrike" baseline="0" dirty="0">
                <a:latin typeface="Calibri" panose="020F0502020204030204" pitchFamily="34" charset="0"/>
              </a:rPr>
              <a:t>D. Operations may commence immediately, and may continue unless interference is reported by the UTC</a:t>
            </a:r>
          </a:p>
          <a:p>
            <a:r>
              <a:rPr lang="en-US" b="0" i="0" u="none" strike="noStrike" baseline="0" dirty="0">
                <a:latin typeface="Calibri" panose="020F0502020204030204" pitchFamily="34" charset="0"/>
              </a:rPr>
              <a:t>E1C03 [97.303(g)]</a:t>
            </a:r>
          </a:p>
        </p:txBody>
      </p:sp>
    </p:spTree>
    <p:extLst>
      <p:ext uri="{BB962C8B-B14F-4D97-AF65-F5344CB8AC3E}">
        <p14:creationId xmlns:p14="http://schemas.microsoft.com/office/powerpoint/2010/main" val="39867488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3A11F28-3A6E-217B-1C7C-98A3BE2CDB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E4046E-2C4A-9F01-9ACB-209FA73C5F20}"/>
              </a:ext>
            </a:extLst>
          </p:cNvPr>
          <p:cNvSpPr>
            <a:spLocks noGrp="1"/>
          </p:cNvSpPr>
          <p:nvPr>
            <p:ph type="title"/>
          </p:nvPr>
        </p:nvSpPr>
        <p:spPr>
          <a:xfrm>
            <a:off x="304800" y="1219200"/>
            <a:ext cx="8458200" cy="1143000"/>
          </a:xfrm>
        </p:spPr>
        <p:txBody>
          <a:bodyPr/>
          <a:lstStyle/>
          <a:p>
            <a:r>
              <a:rPr lang="en-US" sz="2800" b="0" i="0" u="none" strike="noStrike" baseline="0" dirty="0">
                <a:latin typeface="Calibri" panose="020F0502020204030204" pitchFamily="34" charset="0"/>
              </a:rPr>
              <a:t>How long must an operator wait after filing a notification with the Utilities Technology Council (UTC) before operating on the 2200-meter or 630-meter band?</a:t>
            </a:r>
          </a:p>
        </p:txBody>
      </p:sp>
      <p:sp>
        <p:nvSpPr>
          <p:cNvPr id="3" name="Text Placeholder 2">
            <a:extLst>
              <a:ext uri="{FF2B5EF4-FFF2-40B4-BE49-F238E27FC236}">
                <a16:creationId xmlns:a16="http://schemas.microsoft.com/office/drawing/2014/main" id="{68E7E5E9-C98B-9CCB-5A68-DA07D99E3F8C}"/>
              </a:ext>
            </a:extLst>
          </p:cNvPr>
          <p:cNvSpPr>
            <a:spLocks noGrp="1"/>
          </p:cNvSpPr>
          <p:nvPr>
            <p:ph type="body" idx="1"/>
          </p:nvPr>
        </p:nvSpPr>
        <p:spPr>
          <a:xfrm>
            <a:off x="457200" y="2667000"/>
            <a:ext cx="8229600" cy="3154680"/>
          </a:xfrm>
        </p:spPr>
        <p:txBody>
          <a:bodyPr/>
          <a:lstStyle/>
          <a:p>
            <a:r>
              <a:rPr lang="en-US" b="0" i="0" u="none" strike="noStrike" baseline="0" dirty="0">
                <a:latin typeface="Calibri" panose="020F0502020204030204" pitchFamily="34" charset="0"/>
              </a:rPr>
              <a:t>A. Operators must not operate until approval is received</a:t>
            </a:r>
          </a:p>
          <a:p>
            <a:r>
              <a:rPr lang="en-US" b="0" i="0" u="none" strike="noStrike" baseline="0" dirty="0">
                <a:latin typeface="Calibri" panose="020F0502020204030204" pitchFamily="34" charset="0"/>
              </a:rPr>
              <a:t>B. Operators may operate after 30 days, providing they have not been told that their station is within 1 kilometer of PLC systems using those frequencies</a:t>
            </a:r>
          </a:p>
          <a:p>
            <a:r>
              <a:rPr lang="en-US" b="0" i="0" u="none" strike="noStrike" baseline="0" dirty="0">
                <a:latin typeface="Calibri" panose="020F0502020204030204" pitchFamily="34" charset="0"/>
              </a:rPr>
              <a:t>C. Operators may not operate until a test signal has been transmitted in coordination with the local power company</a:t>
            </a:r>
          </a:p>
          <a:p>
            <a:r>
              <a:rPr lang="en-US" b="0" i="0" u="none" strike="noStrike" baseline="0" dirty="0">
                <a:latin typeface="Calibri" panose="020F0502020204030204" pitchFamily="34" charset="0"/>
              </a:rPr>
              <a:t>D. Operations may commence immediately, and may continue unless interference is reported by the UTC</a:t>
            </a:r>
          </a:p>
          <a:p>
            <a:r>
              <a:rPr lang="en-US" b="0" i="0" u="none" strike="noStrike" baseline="0" dirty="0">
                <a:latin typeface="Calibri" panose="020F0502020204030204" pitchFamily="34" charset="0"/>
              </a:rPr>
              <a:t>E1C03 (B) [97.303(g)]</a:t>
            </a:r>
          </a:p>
        </p:txBody>
      </p:sp>
    </p:spTree>
    <p:extLst>
      <p:ext uri="{BB962C8B-B14F-4D97-AF65-F5344CB8AC3E}">
        <p14:creationId xmlns:p14="http://schemas.microsoft.com/office/powerpoint/2010/main" val="21951122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728F3-356A-43CB-B0AF-F13EB2228211}"/>
              </a:ext>
            </a:extLst>
          </p:cNvPr>
          <p:cNvSpPr>
            <a:spLocks noGrp="1"/>
          </p:cNvSpPr>
          <p:nvPr>
            <p:ph type="title"/>
          </p:nvPr>
        </p:nvSpPr>
        <p:spPr/>
        <p:txBody>
          <a:bodyPr/>
          <a:lstStyle/>
          <a:p>
            <a:r>
              <a:rPr lang="en-US" b="0" i="0" u="none" strike="noStrike" baseline="0" dirty="0">
                <a:latin typeface="Calibri" panose="020F0502020204030204" pitchFamily="34" charset="0"/>
              </a:rPr>
              <a:t>What is meant by IARP?</a:t>
            </a:r>
          </a:p>
        </p:txBody>
      </p:sp>
      <p:sp>
        <p:nvSpPr>
          <p:cNvPr id="3" name="Text Placeholder 2">
            <a:extLst>
              <a:ext uri="{FF2B5EF4-FFF2-40B4-BE49-F238E27FC236}">
                <a16:creationId xmlns:a16="http://schemas.microsoft.com/office/drawing/2014/main" id="{58F8AAD3-CA0C-42F1-A2D9-544AE9CC2AA1}"/>
              </a:ext>
            </a:extLst>
          </p:cNvPr>
          <p:cNvSpPr>
            <a:spLocks noGrp="1"/>
          </p:cNvSpPr>
          <p:nvPr>
            <p:ph type="body" idx="1"/>
          </p:nvPr>
        </p:nvSpPr>
        <p:spPr/>
        <p:txBody>
          <a:bodyPr/>
          <a:lstStyle/>
          <a:p>
            <a:r>
              <a:rPr lang="en-US" b="0" i="0" u="none" strike="noStrike" baseline="0" dirty="0">
                <a:latin typeface="Calibri" panose="020F0502020204030204" pitchFamily="34" charset="0"/>
              </a:rPr>
              <a:t>A. An international amateur radio permit that allows U.S. amateurs to operate in certain countries of the Americas</a:t>
            </a:r>
          </a:p>
          <a:p>
            <a:r>
              <a:rPr lang="en-US" b="0" i="0" u="none" strike="noStrike" baseline="0" dirty="0">
                <a:latin typeface="Calibri" panose="020F0502020204030204" pitchFamily="34" charset="0"/>
              </a:rPr>
              <a:t>B. The internal amateur radio practices policy of the FCC</a:t>
            </a:r>
          </a:p>
          <a:p>
            <a:r>
              <a:rPr lang="en-US" b="0" i="0" u="none" strike="noStrike" baseline="0" dirty="0">
                <a:latin typeface="Calibri" panose="020F0502020204030204" pitchFamily="34" charset="0"/>
              </a:rPr>
              <a:t>C. An indication of increased antenna reflected power.</a:t>
            </a:r>
          </a:p>
          <a:p>
            <a:r>
              <a:rPr lang="en-US" b="0" i="0" u="none" strike="noStrike" baseline="0" dirty="0">
                <a:latin typeface="Calibri" panose="020F0502020204030204" pitchFamily="34" charset="0"/>
              </a:rPr>
              <a:t>D. A forecast of intermittent aurora radio propagation</a:t>
            </a:r>
          </a:p>
          <a:p>
            <a:r>
              <a:rPr lang="pt-BR" b="0" i="0" u="none" strike="noStrike" baseline="0" dirty="0">
                <a:latin typeface="Calibri" panose="020F0502020204030204" pitchFamily="34" charset="0"/>
              </a:rPr>
              <a:t>E1C04 ECLM Page (3 - 21)</a:t>
            </a:r>
          </a:p>
        </p:txBody>
      </p:sp>
    </p:spTree>
    <p:extLst>
      <p:ext uri="{BB962C8B-B14F-4D97-AF65-F5344CB8AC3E}">
        <p14:creationId xmlns:p14="http://schemas.microsoft.com/office/powerpoint/2010/main" val="18006028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04EA4-D1EA-4BEC-BA3E-E6924B3010ED}"/>
              </a:ext>
            </a:extLst>
          </p:cNvPr>
          <p:cNvSpPr>
            <a:spLocks noGrp="1"/>
          </p:cNvSpPr>
          <p:nvPr>
            <p:ph type="title"/>
          </p:nvPr>
        </p:nvSpPr>
        <p:spPr/>
        <p:txBody>
          <a:bodyPr/>
          <a:lstStyle/>
          <a:p>
            <a:r>
              <a:rPr lang="en-US" b="0" i="0" u="none" strike="noStrike" baseline="0" dirty="0">
                <a:latin typeface="Calibri" panose="020F0502020204030204" pitchFamily="34" charset="0"/>
              </a:rPr>
              <a:t>What is meant by IARP?</a:t>
            </a:r>
          </a:p>
        </p:txBody>
      </p:sp>
      <p:sp>
        <p:nvSpPr>
          <p:cNvPr id="3" name="Text Placeholder 2">
            <a:extLst>
              <a:ext uri="{FF2B5EF4-FFF2-40B4-BE49-F238E27FC236}">
                <a16:creationId xmlns:a16="http://schemas.microsoft.com/office/drawing/2014/main" id="{9071FC37-C84C-4AD0-8F94-BD7785A41A9E}"/>
              </a:ext>
            </a:extLst>
          </p:cNvPr>
          <p:cNvSpPr>
            <a:spLocks noGrp="1"/>
          </p:cNvSpPr>
          <p:nvPr>
            <p:ph type="body" idx="1"/>
          </p:nvPr>
        </p:nvSpPr>
        <p:spPr/>
        <p:txBody>
          <a:bodyPr/>
          <a:lstStyle/>
          <a:p>
            <a:r>
              <a:rPr lang="en-US" b="0" i="0" u="none" strike="noStrike" baseline="0" dirty="0">
                <a:latin typeface="Calibri" panose="020F0502020204030204" pitchFamily="34" charset="0"/>
              </a:rPr>
              <a:t>A. An international amateur radio permit that allows U.S. amateurs to operate in certain countries of the Americas</a:t>
            </a:r>
          </a:p>
          <a:p>
            <a:r>
              <a:rPr lang="en-US" b="0" i="0" u="none" strike="noStrike" baseline="0" dirty="0">
                <a:latin typeface="Calibri" panose="020F0502020204030204" pitchFamily="34" charset="0"/>
              </a:rPr>
              <a:t>B. The internal amateur radio practices policy of the FCC</a:t>
            </a:r>
          </a:p>
          <a:p>
            <a:r>
              <a:rPr lang="en-US" b="0" i="0" u="none" strike="noStrike" baseline="0" dirty="0">
                <a:latin typeface="Calibri" panose="020F0502020204030204" pitchFamily="34" charset="0"/>
              </a:rPr>
              <a:t>C. An indication of increased antenna reflected power.</a:t>
            </a:r>
          </a:p>
          <a:p>
            <a:r>
              <a:rPr lang="en-US" b="0" i="0" u="none" strike="noStrike" baseline="0" dirty="0">
                <a:latin typeface="Calibri" panose="020F0502020204030204" pitchFamily="34" charset="0"/>
              </a:rPr>
              <a:t>D. A forecast of intermittent aurora radio propagation</a:t>
            </a:r>
          </a:p>
          <a:p>
            <a:r>
              <a:rPr lang="pt-BR" b="0" i="0" u="none" strike="noStrike" baseline="0" dirty="0">
                <a:latin typeface="Calibri" panose="020F0502020204030204" pitchFamily="34" charset="0"/>
              </a:rPr>
              <a:t>(A) E1C04 ECLM Page (3 - 21)</a:t>
            </a:r>
          </a:p>
        </p:txBody>
      </p:sp>
    </p:spTree>
    <p:extLst>
      <p:ext uri="{BB962C8B-B14F-4D97-AF65-F5344CB8AC3E}">
        <p14:creationId xmlns:p14="http://schemas.microsoft.com/office/powerpoint/2010/main" val="33502934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F590810-0011-F142-456D-80F5ACCD9A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01F97B-E4AD-0F42-A0B1-74F3B33AAC64}"/>
              </a:ext>
            </a:extLst>
          </p:cNvPr>
          <p:cNvSpPr>
            <a:spLocks noGrp="1"/>
          </p:cNvSpPr>
          <p:nvPr>
            <p:ph type="title"/>
          </p:nvPr>
        </p:nvSpPr>
        <p:spPr/>
        <p:txBody>
          <a:bodyPr/>
          <a:lstStyle/>
          <a:p>
            <a:r>
              <a:rPr lang="en-US" b="0" i="0" u="none" strike="noStrike" baseline="0" dirty="0">
                <a:latin typeface="Calibri" panose="020F0502020204030204" pitchFamily="34" charset="0"/>
              </a:rPr>
              <a:t>Under what situation may a station transmit third party communications while being automatically controlled?</a:t>
            </a:r>
          </a:p>
        </p:txBody>
      </p:sp>
      <p:sp>
        <p:nvSpPr>
          <p:cNvPr id="3" name="Text Placeholder 2">
            <a:extLst>
              <a:ext uri="{FF2B5EF4-FFF2-40B4-BE49-F238E27FC236}">
                <a16:creationId xmlns:a16="http://schemas.microsoft.com/office/drawing/2014/main" id="{CC38CED4-112E-1CE7-A6A8-90831342AF5B}"/>
              </a:ext>
            </a:extLst>
          </p:cNvPr>
          <p:cNvSpPr>
            <a:spLocks noGrp="1"/>
          </p:cNvSpPr>
          <p:nvPr>
            <p:ph type="body" idx="1"/>
          </p:nvPr>
        </p:nvSpPr>
        <p:spPr/>
        <p:txBody>
          <a:bodyPr/>
          <a:lstStyle/>
          <a:p>
            <a:r>
              <a:rPr lang="en-US" b="0" i="0" u="none" strike="noStrike" baseline="0" dirty="0">
                <a:latin typeface="Calibri" panose="020F0502020204030204" pitchFamily="34" charset="0"/>
              </a:rPr>
              <a:t>A. Never</a:t>
            </a:r>
          </a:p>
          <a:p>
            <a:r>
              <a:rPr lang="en-US" b="0" i="0" u="none" strike="noStrike" baseline="0" dirty="0">
                <a:latin typeface="Calibri" panose="020F0502020204030204" pitchFamily="34" charset="0"/>
              </a:rPr>
              <a:t>B. Only when transmitting RTTY or data emissions</a:t>
            </a:r>
          </a:p>
          <a:p>
            <a:r>
              <a:rPr lang="en-US" b="0" i="0" u="none" strike="noStrike" baseline="0" dirty="0">
                <a:latin typeface="Calibri" panose="020F0502020204030204" pitchFamily="34" charset="0"/>
              </a:rPr>
              <a:t>C. Only when transmitting SSB or CW</a:t>
            </a:r>
          </a:p>
          <a:p>
            <a:r>
              <a:rPr lang="en-US" b="0" i="0" u="none" strike="noStrike" baseline="0" dirty="0">
                <a:latin typeface="Calibri" panose="020F0502020204030204" pitchFamily="34" charset="0"/>
              </a:rPr>
              <a:t>D. On any mode approved by the National Telecommunication and Information Administration</a:t>
            </a:r>
          </a:p>
          <a:p>
            <a:r>
              <a:rPr lang="pt-BR" b="0" i="0" u="none" strike="noStrike" baseline="0" dirty="0">
                <a:latin typeface="Calibri" panose="020F0502020204030204" pitchFamily="34" charset="0"/>
              </a:rPr>
              <a:t>E1C05 [97.221(c)(1), 97.115()]</a:t>
            </a:r>
          </a:p>
        </p:txBody>
      </p:sp>
    </p:spTree>
    <p:extLst>
      <p:ext uri="{BB962C8B-B14F-4D97-AF65-F5344CB8AC3E}">
        <p14:creationId xmlns:p14="http://schemas.microsoft.com/office/powerpoint/2010/main" val="28284438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AB6060D-4945-0A4F-7E61-6127E7DAAB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9216FC-A180-1773-A066-D7C08911B448}"/>
              </a:ext>
            </a:extLst>
          </p:cNvPr>
          <p:cNvSpPr>
            <a:spLocks noGrp="1"/>
          </p:cNvSpPr>
          <p:nvPr>
            <p:ph type="title"/>
          </p:nvPr>
        </p:nvSpPr>
        <p:spPr/>
        <p:txBody>
          <a:bodyPr/>
          <a:lstStyle/>
          <a:p>
            <a:r>
              <a:rPr lang="en-US" b="0" i="0" u="none" strike="noStrike" baseline="0" dirty="0">
                <a:latin typeface="Calibri" panose="020F0502020204030204" pitchFamily="34" charset="0"/>
              </a:rPr>
              <a:t>Under what situation may a station transmit third party communications while being automatically controlled?</a:t>
            </a:r>
          </a:p>
        </p:txBody>
      </p:sp>
      <p:sp>
        <p:nvSpPr>
          <p:cNvPr id="3" name="Text Placeholder 2">
            <a:extLst>
              <a:ext uri="{FF2B5EF4-FFF2-40B4-BE49-F238E27FC236}">
                <a16:creationId xmlns:a16="http://schemas.microsoft.com/office/drawing/2014/main" id="{E50F313B-0EE0-DC38-6F2D-F714A7E1AA81}"/>
              </a:ext>
            </a:extLst>
          </p:cNvPr>
          <p:cNvSpPr>
            <a:spLocks noGrp="1"/>
          </p:cNvSpPr>
          <p:nvPr>
            <p:ph type="body" idx="1"/>
          </p:nvPr>
        </p:nvSpPr>
        <p:spPr/>
        <p:txBody>
          <a:bodyPr/>
          <a:lstStyle/>
          <a:p>
            <a:r>
              <a:rPr lang="en-US" b="0" i="0" u="none" strike="noStrike" baseline="0" dirty="0">
                <a:latin typeface="Calibri" panose="020F0502020204030204" pitchFamily="34" charset="0"/>
              </a:rPr>
              <a:t>A. Never</a:t>
            </a:r>
          </a:p>
          <a:p>
            <a:r>
              <a:rPr lang="en-US" b="0" i="0" u="none" strike="noStrike" baseline="0" dirty="0">
                <a:latin typeface="Calibri" panose="020F0502020204030204" pitchFamily="34" charset="0"/>
              </a:rPr>
              <a:t>B. Only when transmitting RTTY or data emissions</a:t>
            </a:r>
          </a:p>
          <a:p>
            <a:r>
              <a:rPr lang="en-US" b="0" i="0" u="none" strike="noStrike" baseline="0" dirty="0">
                <a:latin typeface="Calibri" panose="020F0502020204030204" pitchFamily="34" charset="0"/>
              </a:rPr>
              <a:t>C. Only when transmitting SSB or CW</a:t>
            </a:r>
          </a:p>
          <a:p>
            <a:r>
              <a:rPr lang="en-US" b="0" i="0" u="none" strike="noStrike" baseline="0" dirty="0">
                <a:latin typeface="Calibri" panose="020F0502020204030204" pitchFamily="34" charset="0"/>
              </a:rPr>
              <a:t>D. On any mode approved by the National Telecommunication and Information Administration</a:t>
            </a:r>
          </a:p>
          <a:p>
            <a:r>
              <a:rPr lang="pt-BR" b="0" i="0" u="none" strike="noStrike" baseline="0" dirty="0">
                <a:latin typeface="Calibri" panose="020F0502020204030204" pitchFamily="34" charset="0"/>
              </a:rPr>
              <a:t>E1C05 (B) [97.221(c)(1), 97.115()]</a:t>
            </a:r>
          </a:p>
        </p:txBody>
      </p:sp>
    </p:spTree>
    <p:extLst>
      <p:ext uri="{BB962C8B-B14F-4D97-AF65-F5344CB8AC3E}">
        <p14:creationId xmlns:p14="http://schemas.microsoft.com/office/powerpoint/2010/main" val="20824199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BA7FE-664F-4190-BCE6-3CD9509EDD33}"/>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is required in order to operate in accordance with CEPT rules in foreign countries where permitted?</a:t>
            </a:r>
            <a:br>
              <a:rPr lang="en-US" b="0" i="0" u="none" strike="noStrike" baseline="0" dirty="0">
                <a:latin typeface="Calibri" panose="020F0502020204030204" pitchFamily="34" charset="0"/>
              </a:rPr>
            </a:br>
            <a:br>
              <a:rPr lang="en-US" b="0" i="0" u="none" strike="noStrike" baseline="0" dirty="0">
                <a:latin typeface="Calibri" panose="020F0502020204030204" pitchFamily="34" charset="0"/>
              </a:rPr>
            </a:br>
            <a:br>
              <a:rPr lang="en-US" b="0" i="0" u="none" strike="noStrike" baseline="0" dirty="0">
                <a:latin typeface="Calibri" panose="020F0502020204030204" pitchFamily="34" charset="0"/>
              </a:rPr>
            </a:br>
            <a:endParaRPr lang="en-US" b="0" i="0" u="none" strike="noStrike" baseline="0" dirty="0">
              <a:latin typeface="Calibri" panose="020F0502020204030204" pitchFamily="34" charset="0"/>
            </a:endParaRPr>
          </a:p>
        </p:txBody>
      </p:sp>
      <p:sp>
        <p:nvSpPr>
          <p:cNvPr id="3" name="Text Placeholder 2">
            <a:extLst>
              <a:ext uri="{FF2B5EF4-FFF2-40B4-BE49-F238E27FC236}">
                <a16:creationId xmlns:a16="http://schemas.microsoft.com/office/drawing/2014/main" id="{0274EA2D-A019-4901-A6B8-D0854927C572}"/>
              </a:ext>
            </a:extLst>
          </p:cNvPr>
          <p:cNvSpPr>
            <a:spLocks noGrp="1"/>
          </p:cNvSpPr>
          <p:nvPr>
            <p:ph type="body" idx="1"/>
          </p:nvPr>
        </p:nvSpPr>
        <p:spPr/>
        <p:txBody>
          <a:bodyPr/>
          <a:lstStyle/>
          <a:p>
            <a:r>
              <a:rPr lang="en-US" b="0" i="0" u="none" strike="noStrike" baseline="0" dirty="0">
                <a:latin typeface="Calibri" panose="020F0502020204030204" pitchFamily="34" charset="0"/>
              </a:rPr>
              <a:t>A. You must identify in the official language of the country in which you are operating</a:t>
            </a:r>
          </a:p>
          <a:p>
            <a:r>
              <a:rPr lang="en-US" b="0" i="0" u="none" strike="noStrike" baseline="0" dirty="0">
                <a:latin typeface="Calibri" panose="020F0502020204030204" pitchFamily="34" charset="0"/>
              </a:rPr>
              <a:t>B. The U.S. embassy must approve of your operation</a:t>
            </a:r>
          </a:p>
          <a:p>
            <a:r>
              <a:rPr lang="en-US" b="0" i="0" u="none" strike="noStrike" baseline="0" dirty="0">
                <a:latin typeface="Calibri" panose="020F0502020204030204" pitchFamily="34" charset="0"/>
              </a:rPr>
              <a:t>C. You must bring a copy of FCC Public Notice DA 16-1048</a:t>
            </a:r>
          </a:p>
          <a:p>
            <a:r>
              <a:rPr lang="en-US" b="0" i="0" u="none" strike="noStrike" baseline="0" dirty="0">
                <a:latin typeface="Calibri" panose="020F0502020204030204" pitchFamily="34" charset="0"/>
              </a:rPr>
              <a:t>D. You must append "/CEPT" to your call sign</a:t>
            </a:r>
          </a:p>
          <a:p>
            <a:r>
              <a:rPr lang="pt-BR" b="0" i="0" u="none" strike="noStrike" baseline="0" dirty="0">
                <a:latin typeface="Calibri" panose="020F0502020204030204" pitchFamily="34" charset="0"/>
              </a:rPr>
              <a:t>E1C06 ECLM Page (3 - 21)</a:t>
            </a:r>
          </a:p>
        </p:txBody>
      </p:sp>
    </p:spTree>
    <p:extLst>
      <p:ext uri="{BB962C8B-B14F-4D97-AF65-F5344CB8AC3E}">
        <p14:creationId xmlns:p14="http://schemas.microsoft.com/office/powerpoint/2010/main" val="42762471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08E10-3708-4EB8-AE40-3E1984FA0449}"/>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is required in order to operate in accordance with CEPT rules in foreign countries where permitted?</a:t>
            </a:r>
            <a:br>
              <a:rPr lang="en-US" b="0" i="0" u="none" strike="noStrike" baseline="0" dirty="0">
                <a:latin typeface="Calibri" panose="020F0502020204030204" pitchFamily="34" charset="0"/>
              </a:rPr>
            </a:br>
            <a:br>
              <a:rPr lang="en-US" b="0" i="0" u="none" strike="noStrike" baseline="0" dirty="0">
                <a:latin typeface="Calibri" panose="020F0502020204030204" pitchFamily="34" charset="0"/>
              </a:rPr>
            </a:br>
            <a:br>
              <a:rPr lang="en-US" b="0" i="0" u="none" strike="noStrike" baseline="0" dirty="0">
                <a:latin typeface="Calibri" panose="020F0502020204030204" pitchFamily="34" charset="0"/>
              </a:rPr>
            </a:br>
            <a:endParaRPr lang="en-US" b="0" i="0" u="none" strike="noStrike" baseline="0" dirty="0">
              <a:latin typeface="Calibri" panose="020F0502020204030204" pitchFamily="34" charset="0"/>
            </a:endParaRPr>
          </a:p>
        </p:txBody>
      </p:sp>
      <p:sp>
        <p:nvSpPr>
          <p:cNvPr id="3" name="Text Placeholder 2">
            <a:extLst>
              <a:ext uri="{FF2B5EF4-FFF2-40B4-BE49-F238E27FC236}">
                <a16:creationId xmlns:a16="http://schemas.microsoft.com/office/drawing/2014/main" id="{95A19D19-20B5-4E3D-9E3C-CD2283E72F4C}"/>
              </a:ext>
            </a:extLst>
          </p:cNvPr>
          <p:cNvSpPr>
            <a:spLocks noGrp="1"/>
          </p:cNvSpPr>
          <p:nvPr>
            <p:ph type="body" idx="1"/>
          </p:nvPr>
        </p:nvSpPr>
        <p:spPr/>
        <p:txBody>
          <a:bodyPr/>
          <a:lstStyle/>
          <a:p>
            <a:r>
              <a:rPr lang="en-US" b="0" i="0" u="none" strike="noStrike" baseline="0" dirty="0">
                <a:latin typeface="Calibri" panose="020F0502020204030204" pitchFamily="34" charset="0"/>
              </a:rPr>
              <a:t>A. You must identify in the official language of the country in which you are operating</a:t>
            </a:r>
          </a:p>
          <a:p>
            <a:r>
              <a:rPr lang="en-US" b="0" i="0" u="none" strike="noStrike" baseline="0" dirty="0">
                <a:latin typeface="Calibri" panose="020F0502020204030204" pitchFamily="34" charset="0"/>
              </a:rPr>
              <a:t>B. The U.S. embassy must approve of your operation</a:t>
            </a:r>
          </a:p>
          <a:p>
            <a:r>
              <a:rPr lang="en-US" b="0" i="0" u="none" strike="noStrike" baseline="0" dirty="0">
                <a:latin typeface="Calibri" panose="020F0502020204030204" pitchFamily="34" charset="0"/>
              </a:rPr>
              <a:t>C. You must bring a copy of FCC Public Notice DA 16-1048</a:t>
            </a:r>
          </a:p>
          <a:p>
            <a:r>
              <a:rPr lang="en-US" b="0" i="0" u="none" strike="noStrike" baseline="0" dirty="0">
                <a:latin typeface="Calibri" panose="020F0502020204030204" pitchFamily="34" charset="0"/>
              </a:rPr>
              <a:t>D. You must append "/CEPT" to your call sign</a:t>
            </a:r>
          </a:p>
          <a:p>
            <a:r>
              <a:rPr lang="pt-BR" b="0" i="0" u="none" strike="noStrike" baseline="0" dirty="0">
                <a:latin typeface="Calibri" panose="020F0502020204030204" pitchFamily="34" charset="0"/>
              </a:rPr>
              <a:t>(C) E1C06 ECLM Page (3 - 21)</a:t>
            </a:r>
          </a:p>
        </p:txBody>
      </p:sp>
    </p:spTree>
    <p:extLst>
      <p:ext uri="{BB962C8B-B14F-4D97-AF65-F5344CB8AC3E}">
        <p14:creationId xmlns:p14="http://schemas.microsoft.com/office/powerpoint/2010/main" val="4155141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5F38A-C7D0-40BD-B6AA-53BF8E8538ED}"/>
              </a:ext>
            </a:extLst>
          </p:cNvPr>
          <p:cNvSpPr>
            <a:spLocks noGrp="1"/>
          </p:cNvSpPr>
          <p:nvPr>
            <p:ph type="title"/>
          </p:nvPr>
        </p:nvSpPr>
        <p:spPr/>
        <p:txBody>
          <a:bodyPr/>
          <a:lstStyle/>
          <a:p>
            <a:r>
              <a:rPr lang="en-US" b="0" i="0" u="none" strike="noStrike" baseline="0" dirty="0">
                <a:latin typeface="Calibri" panose="020F0502020204030204" pitchFamily="34" charset="0"/>
              </a:rPr>
              <a:t>What notifications must be given before transmitting on the 630- or 2200-meter bands?</a:t>
            </a:r>
          </a:p>
        </p:txBody>
      </p:sp>
      <p:sp>
        <p:nvSpPr>
          <p:cNvPr id="3" name="Text Placeholder 2">
            <a:extLst>
              <a:ext uri="{FF2B5EF4-FFF2-40B4-BE49-F238E27FC236}">
                <a16:creationId xmlns:a16="http://schemas.microsoft.com/office/drawing/2014/main" id="{AA27D6E0-8F38-40EA-9222-3946038187B6}"/>
              </a:ext>
            </a:extLst>
          </p:cNvPr>
          <p:cNvSpPr>
            <a:spLocks noGrp="1"/>
          </p:cNvSpPr>
          <p:nvPr>
            <p:ph type="body" idx="1"/>
          </p:nvPr>
        </p:nvSpPr>
        <p:spPr/>
        <p:txBody>
          <a:bodyPr/>
          <a:lstStyle/>
          <a:p>
            <a:r>
              <a:rPr lang="en-US" b="0" i="0" u="none" strike="noStrike" baseline="0" dirty="0">
                <a:latin typeface="Calibri" panose="020F0502020204030204" pitchFamily="34" charset="0"/>
              </a:rPr>
              <a:t>A. A special endorsement must be requested from the FCC</a:t>
            </a:r>
          </a:p>
          <a:p>
            <a:r>
              <a:rPr lang="en-US" b="0" i="0" u="none" strike="noStrike" baseline="0" dirty="0">
                <a:latin typeface="Calibri" panose="020F0502020204030204" pitchFamily="34" charset="0"/>
              </a:rPr>
              <a:t>B. An environmental impact statement must be filed with the Department of the Interior</a:t>
            </a:r>
          </a:p>
          <a:p>
            <a:r>
              <a:rPr lang="en-US" b="0" i="0" u="none" strike="noStrike" baseline="0" dirty="0">
                <a:latin typeface="Calibri" panose="020F0502020204030204" pitchFamily="34" charset="0"/>
              </a:rPr>
              <a:t>C. Operators must inform the FAA of their intent to operate, giving their call sign and distance to the nearest runway</a:t>
            </a:r>
          </a:p>
          <a:p>
            <a:r>
              <a:rPr lang="en-US" b="0" i="0" u="none" strike="noStrike" baseline="0" dirty="0">
                <a:latin typeface="Calibri" panose="020F0502020204030204" pitchFamily="34" charset="0"/>
              </a:rPr>
              <a:t>D. Operators must inform the Utilities Technology Council (UTC) of their call sign and coordinates of the station</a:t>
            </a:r>
          </a:p>
          <a:p>
            <a:r>
              <a:rPr lang="pt-BR" b="0" i="0" u="none" strike="noStrike" baseline="0" dirty="0">
                <a:latin typeface="Calibri" panose="020F0502020204030204" pitchFamily="34" charset="0"/>
              </a:rPr>
              <a:t>E1C07 [97.303(g)]</a:t>
            </a:r>
          </a:p>
        </p:txBody>
      </p:sp>
    </p:spTree>
    <p:extLst>
      <p:ext uri="{BB962C8B-B14F-4D97-AF65-F5344CB8AC3E}">
        <p14:creationId xmlns:p14="http://schemas.microsoft.com/office/powerpoint/2010/main" val="3528888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1A2FF-21D1-4033-AF03-A8265627510B}"/>
              </a:ext>
            </a:extLst>
          </p:cNvPr>
          <p:cNvSpPr>
            <a:spLocks noGrp="1"/>
          </p:cNvSpPr>
          <p:nvPr>
            <p:ph type="title"/>
          </p:nvPr>
        </p:nvSpPr>
        <p:spPr/>
        <p:txBody>
          <a:bodyPr/>
          <a:lstStyle/>
          <a:p>
            <a:r>
              <a:rPr lang="en-US" sz="2800" b="0" i="0" u="none" strike="noStrike" baseline="0" dirty="0">
                <a:latin typeface="Calibri" panose="020F0502020204030204" pitchFamily="34" charset="0"/>
              </a:rPr>
              <a:t>When using a transceiver that displays the carrier frequency of phone signals, which of the following displayed frequencies represents the lowest frequency at which a properly adjusted LSB emission will be totally within the band?</a:t>
            </a:r>
          </a:p>
        </p:txBody>
      </p:sp>
      <p:sp>
        <p:nvSpPr>
          <p:cNvPr id="3" name="Text Placeholder 2">
            <a:extLst>
              <a:ext uri="{FF2B5EF4-FFF2-40B4-BE49-F238E27FC236}">
                <a16:creationId xmlns:a16="http://schemas.microsoft.com/office/drawing/2014/main" id="{C437D6E7-3554-4DA7-AE94-9F5A22448D55}"/>
              </a:ext>
            </a:extLst>
          </p:cNvPr>
          <p:cNvSpPr>
            <a:spLocks noGrp="1"/>
          </p:cNvSpPr>
          <p:nvPr>
            <p:ph type="body" idx="1"/>
          </p:nvPr>
        </p:nvSpPr>
        <p:spPr>
          <a:xfrm>
            <a:off x="457200" y="3886200"/>
            <a:ext cx="8229600" cy="2438400"/>
          </a:xfrm>
        </p:spPr>
        <p:txBody>
          <a:bodyPr/>
          <a:lstStyle/>
          <a:p>
            <a:r>
              <a:rPr lang="en-US" b="0" i="0" u="none" strike="noStrike" baseline="0" dirty="0">
                <a:latin typeface="Calibri" panose="020F0502020204030204" pitchFamily="34" charset="0"/>
              </a:rPr>
              <a:t>A. The exact lower band edge</a:t>
            </a:r>
          </a:p>
          <a:p>
            <a:r>
              <a:rPr lang="en-US" b="0" i="0" u="none" strike="noStrike" baseline="0" dirty="0">
                <a:latin typeface="Calibri" panose="020F0502020204030204" pitchFamily="34" charset="0"/>
              </a:rPr>
              <a:t>B. 300 Hz above the lower band edge</a:t>
            </a:r>
          </a:p>
          <a:p>
            <a:r>
              <a:rPr lang="en-US" b="0" i="0" u="none" strike="noStrike" baseline="0" dirty="0">
                <a:latin typeface="Calibri" panose="020F0502020204030204" pitchFamily="34" charset="0"/>
              </a:rPr>
              <a:t>C. 1 kHz above the lower band edge</a:t>
            </a:r>
          </a:p>
          <a:p>
            <a:r>
              <a:rPr lang="en-US" b="0" i="0" u="none" strike="noStrike" baseline="0" dirty="0">
                <a:latin typeface="Calibri" panose="020F0502020204030204" pitchFamily="34" charset="0"/>
              </a:rPr>
              <a:t>D. 3 kHz above the lower band edge</a:t>
            </a:r>
          </a:p>
          <a:p>
            <a:r>
              <a:rPr lang="pt-BR" b="0" i="0" u="none" strike="noStrike" baseline="0" dirty="0">
                <a:latin typeface="Calibri" panose="020F0502020204030204" pitchFamily="34" charset="0"/>
              </a:rPr>
              <a:t>(D) FCC Rule: [97.301, 97.305] E1A02 ECLM Page (3 - 4)</a:t>
            </a:r>
          </a:p>
        </p:txBody>
      </p:sp>
    </p:spTree>
    <p:extLst>
      <p:ext uri="{BB962C8B-B14F-4D97-AF65-F5344CB8AC3E}">
        <p14:creationId xmlns:p14="http://schemas.microsoft.com/office/powerpoint/2010/main" val="89112329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1AA461C-05E1-905F-ACD7-21C72CD2A7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7D6C28-62B9-C727-BC5D-ED01BD965C3E}"/>
              </a:ext>
            </a:extLst>
          </p:cNvPr>
          <p:cNvSpPr>
            <a:spLocks noGrp="1"/>
          </p:cNvSpPr>
          <p:nvPr>
            <p:ph type="title"/>
          </p:nvPr>
        </p:nvSpPr>
        <p:spPr/>
        <p:txBody>
          <a:bodyPr/>
          <a:lstStyle/>
          <a:p>
            <a:r>
              <a:rPr lang="en-US" b="0" i="0" u="none" strike="noStrike" baseline="0" dirty="0">
                <a:latin typeface="Calibri" panose="020F0502020204030204" pitchFamily="34" charset="0"/>
              </a:rPr>
              <a:t>What notifications must be given before transmitting on the 630- or 2200-meter bands?</a:t>
            </a:r>
          </a:p>
        </p:txBody>
      </p:sp>
      <p:sp>
        <p:nvSpPr>
          <p:cNvPr id="3" name="Text Placeholder 2">
            <a:extLst>
              <a:ext uri="{FF2B5EF4-FFF2-40B4-BE49-F238E27FC236}">
                <a16:creationId xmlns:a16="http://schemas.microsoft.com/office/drawing/2014/main" id="{DEDD2C62-939D-F81F-B98D-C424882D8019}"/>
              </a:ext>
            </a:extLst>
          </p:cNvPr>
          <p:cNvSpPr>
            <a:spLocks noGrp="1"/>
          </p:cNvSpPr>
          <p:nvPr>
            <p:ph type="body" idx="1"/>
          </p:nvPr>
        </p:nvSpPr>
        <p:spPr/>
        <p:txBody>
          <a:bodyPr/>
          <a:lstStyle/>
          <a:p>
            <a:r>
              <a:rPr lang="en-US" b="0" i="0" u="none" strike="noStrike" baseline="0" dirty="0">
                <a:latin typeface="Calibri" panose="020F0502020204030204" pitchFamily="34" charset="0"/>
              </a:rPr>
              <a:t>A. A special endorsement must be requested from the FCC</a:t>
            </a:r>
          </a:p>
          <a:p>
            <a:r>
              <a:rPr lang="en-US" b="0" i="0" u="none" strike="noStrike" baseline="0" dirty="0">
                <a:latin typeface="Calibri" panose="020F0502020204030204" pitchFamily="34" charset="0"/>
              </a:rPr>
              <a:t>B. An environmental impact statement must be filed with the Department of the Interior</a:t>
            </a:r>
          </a:p>
          <a:p>
            <a:r>
              <a:rPr lang="en-US" b="0" i="0" u="none" strike="noStrike" baseline="0" dirty="0">
                <a:latin typeface="Calibri" panose="020F0502020204030204" pitchFamily="34" charset="0"/>
              </a:rPr>
              <a:t>C. Operators must inform the FAA of their intent to operate, giving their call sign and distance to the nearest runway</a:t>
            </a:r>
          </a:p>
          <a:p>
            <a:r>
              <a:rPr lang="en-US" b="0" i="0" u="none" strike="noStrike" baseline="0" dirty="0">
                <a:latin typeface="Calibri" panose="020F0502020204030204" pitchFamily="34" charset="0"/>
              </a:rPr>
              <a:t>D. Operators must inform the Utilities Technology Council (UTC) of their call sign and coordinates of the station</a:t>
            </a:r>
          </a:p>
          <a:p>
            <a:r>
              <a:rPr lang="pt-BR" b="0" i="0" u="none" strike="noStrike" baseline="0" dirty="0">
                <a:latin typeface="Calibri" panose="020F0502020204030204" pitchFamily="34" charset="0"/>
              </a:rPr>
              <a:t>E1C07 (D) [97.303(g)]</a:t>
            </a:r>
          </a:p>
        </p:txBody>
      </p:sp>
    </p:spTree>
    <p:extLst>
      <p:ext uri="{BB962C8B-B14F-4D97-AF65-F5344CB8AC3E}">
        <p14:creationId xmlns:p14="http://schemas.microsoft.com/office/powerpoint/2010/main" val="40866280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2CB69-EE11-4A0F-9EB5-6C105E212803}"/>
              </a:ext>
            </a:extLst>
          </p:cNvPr>
          <p:cNvSpPr>
            <a:spLocks noGrp="1"/>
          </p:cNvSpPr>
          <p:nvPr>
            <p:ph type="title"/>
          </p:nvPr>
        </p:nvSpPr>
        <p:spPr/>
        <p:txBody>
          <a:bodyPr/>
          <a:lstStyle/>
          <a:p>
            <a:r>
              <a:rPr lang="en-US" b="0" i="0" u="none" strike="noStrike" baseline="0" dirty="0">
                <a:latin typeface="Calibri" panose="020F0502020204030204" pitchFamily="34" charset="0"/>
              </a:rPr>
              <a:t>What is the maximum permissible duration of a remotely controlled station’s transmissions if its control link malfunctions?</a:t>
            </a:r>
          </a:p>
        </p:txBody>
      </p:sp>
      <p:sp>
        <p:nvSpPr>
          <p:cNvPr id="3" name="Text Placeholder 2">
            <a:extLst>
              <a:ext uri="{FF2B5EF4-FFF2-40B4-BE49-F238E27FC236}">
                <a16:creationId xmlns:a16="http://schemas.microsoft.com/office/drawing/2014/main" id="{09254A2B-775B-446A-967C-1769ABD325BD}"/>
              </a:ext>
            </a:extLst>
          </p:cNvPr>
          <p:cNvSpPr>
            <a:spLocks noGrp="1"/>
          </p:cNvSpPr>
          <p:nvPr>
            <p:ph type="body" idx="1"/>
          </p:nvPr>
        </p:nvSpPr>
        <p:spPr/>
        <p:txBody>
          <a:bodyPr/>
          <a:lstStyle/>
          <a:p>
            <a:r>
              <a:rPr lang="en-US" b="0" i="0" u="none" strike="noStrike" baseline="0" dirty="0">
                <a:latin typeface="Calibri" panose="020F0502020204030204" pitchFamily="34" charset="0"/>
              </a:rPr>
              <a:t>A. 30 seconds</a:t>
            </a:r>
          </a:p>
          <a:p>
            <a:r>
              <a:rPr lang="en-US" b="0" i="0" u="none" strike="noStrike" baseline="0" dirty="0">
                <a:latin typeface="Calibri" panose="020F0502020204030204" pitchFamily="34" charset="0"/>
              </a:rPr>
              <a:t>B. 3 minutes </a:t>
            </a:r>
          </a:p>
          <a:p>
            <a:r>
              <a:rPr lang="en-US" b="0" i="0" u="none" strike="noStrike" baseline="0" dirty="0">
                <a:latin typeface="Calibri" panose="020F0502020204030204" pitchFamily="34" charset="0"/>
              </a:rPr>
              <a:t>C. 5 minutes</a:t>
            </a:r>
          </a:p>
          <a:p>
            <a:r>
              <a:rPr lang="en-US" b="0" i="0" u="none" strike="noStrike" baseline="0" dirty="0">
                <a:latin typeface="Calibri" panose="020F0502020204030204" pitchFamily="34" charset="0"/>
              </a:rPr>
              <a:t>D. 10 minutes</a:t>
            </a:r>
          </a:p>
          <a:p>
            <a:r>
              <a:rPr lang="en-US" b="0" i="0" u="none" strike="noStrike" baseline="0" dirty="0">
                <a:latin typeface="Calibri" panose="020F0502020204030204" pitchFamily="34" charset="0"/>
              </a:rPr>
              <a:t>FCC Rule: [97.213] E1C08 ECLM Page (3 - 10)</a:t>
            </a:r>
          </a:p>
        </p:txBody>
      </p:sp>
    </p:spTree>
    <p:extLst>
      <p:ext uri="{BB962C8B-B14F-4D97-AF65-F5344CB8AC3E}">
        <p14:creationId xmlns:p14="http://schemas.microsoft.com/office/powerpoint/2010/main" val="4944822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DF1D7-3EA3-4E5C-95F4-6225B7B39C84}"/>
              </a:ext>
            </a:extLst>
          </p:cNvPr>
          <p:cNvSpPr>
            <a:spLocks noGrp="1"/>
          </p:cNvSpPr>
          <p:nvPr>
            <p:ph type="title"/>
          </p:nvPr>
        </p:nvSpPr>
        <p:spPr/>
        <p:txBody>
          <a:bodyPr/>
          <a:lstStyle/>
          <a:p>
            <a:r>
              <a:rPr lang="en-US" b="0" i="0" u="none" strike="noStrike" baseline="0" dirty="0">
                <a:latin typeface="Calibri" panose="020F0502020204030204" pitchFamily="34" charset="0"/>
              </a:rPr>
              <a:t>What is the maximum permissible duration of a remotely controlled station’s transmissions if its control link malfunctions?</a:t>
            </a:r>
          </a:p>
        </p:txBody>
      </p:sp>
      <p:sp>
        <p:nvSpPr>
          <p:cNvPr id="3" name="Text Placeholder 2">
            <a:extLst>
              <a:ext uri="{FF2B5EF4-FFF2-40B4-BE49-F238E27FC236}">
                <a16:creationId xmlns:a16="http://schemas.microsoft.com/office/drawing/2014/main" id="{487B9926-D129-495C-930D-353580F8E044}"/>
              </a:ext>
            </a:extLst>
          </p:cNvPr>
          <p:cNvSpPr>
            <a:spLocks noGrp="1"/>
          </p:cNvSpPr>
          <p:nvPr>
            <p:ph type="body" idx="1"/>
          </p:nvPr>
        </p:nvSpPr>
        <p:spPr/>
        <p:txBody>
          <a:bodyPr/>
          <a:lstStyle/>
          <a:p>
            <a:r>
              <a:rPr lang="en-US" b="0" i="0" u="none" strike="noStrike" baseline="0" dirty="0">
                <a:latin typeface="Calibri" panose="020F0502020204030204" pitchFamily="34" charset="0"/>
              </a:rPr>
              <a:t>A. 30 seconds</a:t>
            </a:r>
          </a:p>
          <a:p>
            <a:r>
              <a:rPr lang="en-US" b="0" i="0" u="none" strike="noStrike" baseline="0" dirty="0">
                <a:latin typeface="Calibri" panose="020F0502020204030204" pitchFamily="34" charset="0"/>
              </a:rPr>
              <a:t>B. 3 minutes </a:t>
            </a:r>
          </a:p>
          <a:p>
            <a:r>
              <a:rPr lang="en-US" b="0" i="0" u="none" strike="noStrike" baseline="0" dirty="0">
                <a:latin typeface="Calibri" panose="020F0502020204030204" pitchFamily="34" charset="0"/>
              </a:rPr>
              <a:t>C. 5 minutes</a:t>
            </a:r>
          </a:p>
          <a:p>
            <a:r>
              <a:rPr lang="en-US" b="0" i="0" u="none" strike="noStrike" baseline="0" dirty="0">
                <a:latin typeface="Calibri" panose="020F0502020204030204" pitchFamily="34" charset="0"/>
              </a:rPr>
              <a:t>D. 10 minutes</a:t>
            </a:r>
          </a:p>
          <a:p>
            <a:r>
              <a:rPr lang="en-US" b="0" i="0" u="none" strike="noStrike" baseline="0" dirty="0">
                <a:latin typeface="Calibri" panose="020F0502020204030204" pitchFamily="34" charset="0"/>
              </a:rPr>
              <a:t>(B) FCC Rule: [97.213] E1C08 ECLM Page (3 - 10)</a:t>
            </a:r>
          </a:p>
        </p:txBody>
      </p:sp>
    </p:spTree>
    <p:extLst>
      <p:ext uri="{BB962C8B-B14F-4D97-AF65-F5344CB8AC3E}">
        <p14:creationId xmlns:p14="http://schemas.microsoft.com/office/powerpoint/2010/main" val="30761255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FF1A8-F63B-4F95-AB6B-F026E08A949A}"/>
              </a:ext>
            </a:extLst>
          </p:cNvPr>
          <p:cNvSpPr>
            <a:spLocks noGrp="1"/>
          </p:cNvSpPr>
          <p:nvPr>
            <p:ph type="title"/>
          </p:nvPr>
        </p:nvSpPr>
        <p:spPr/>
        <p:txBody>
          <a:bodyPr/>
          <a:lstStyle/>
          <a:p>
            <a:r>
              <a:rPr lang="en-US" b="0" i="0" u="none" strike="noStrike" baseline="0" dirty="0">
                <a:latin typeface="Calibri" panose="020F0502020204030204" pitchFamily="34" charset="0"/>
              </a:rPr>
              <a:t>What is the highest modulation index permitted at the highest modulation frequency for angle modulation below 29.0 MHz?</a:t>
            </a:r>
          </a:p>
        </p:txBody>
      </p:sp>
      <p:sp>
        <p:nvSpPr>
          <p:cNvPr id="3" name="Text Placeholder 2">
            <a:extLst>
              <a:ext uri="{FF2B5EF4-FFF2-40B4-BE49-F238E27FC236}">
                <a16:creationId xmlns:a16="http://schemas.microsoft.com/office/drawing/2014/main" id="{A63B6F8D-A85A-4803-80F7-CA154A457C7C}"/>
              </a:ext>
            </a:extLst>
          </p:cNvPr>
          <p:cNvSpPr>
            <a:spLocks noGrp="1"/>
          </p:cNvSpPr>
          <p:nvPr>
            <p:ph type="body" idx="1"/>
          </p:nvPr>
        </p:nvSpPr>
        <p:spPr/>
        <p:txBody>
          <a:bodyPr/>
          <a:lstStyle/>
          <a:p>
            <a:r>
              <a:rPr lang="en-US" b="0" i="0" u="none" strike="noStrike" baseline="0" dirty="0">
                <a:latin typeface="Calibri" panose="020F0502020204030204" pitchFamily="34" charset="0"/>
              </a:rPr>
              <a:t>A. 0.5</a:t>
            </a:r>
          </a:p>
          <a:p>
            <a:r>
              <a:rPr lang="en-US" b="0" i="0" u="none" strike="noStrike" baseline="0" dirty="0">
                <a:latin typeface="Calibri" panose="020F0502020204030204" pitchFamily="34" charset="0"/>
              </a:rPr>
              <a:t>B. 1.0</a:t>
            </a:r>
          </a:p>
          <a:p>
            <a:r>
              <a:rPr lang="en-US" b="0" i="0" u="none" strike="noStrike" baseline="0" dirty="0">
                <a:latin typeface="Calibri" panose="020F0502020204030204" pitchFamily="34" charset="0"/>
              </a:rPr>
              <a:t>C. 2.0</a:t>
            </a:r>
          </a:p>
          <a:p>
            <a:r>
              <a:rPr lang="en-US" b="0" i="0" u="none" strike="noStrike" baseline="0" dirty="0">
                <a:latin typeface="Calibri" panose="020F0502020204030204" pitchFamily="34" charset="0"/>
              </a:rPr>
              <a:t>D. 3.0</a:t>
            </a:r>
          </a:p>
          <a:p>
            <a:r>
              <a:rPr lang="en-US" b="0" i="0" u="none" strike="noStrike" baseline="0" dirty="0">
                <a:latin typeface="Calibri" panose="020F0502020204030204" pitchFamily="34" charset="0"/>
              </a:rPr>
              <a:t>FCC Rule: [97.307] E1C09 ECLM Page (8 - 4)</a:t>
            </a:r>
          </a:p>
        </p:txBody>
      </p:sp>
    </p:spTree>
    <p:extLst>
      <p:ext uri="{BB962C8B-B14F-4D97-AF65-F5344CB8AC3E}">
        <p14:creationId xmlns:p14="http://schemas.microsoft.com/office/powerpoint/2010/main" val="209477050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DF921-A3D3-45FB-895B-6AB5BD14591C}"/>
              </a:ext>
            </a:extLst>
          </p:cNvPr>
          <p:cNvSpPr>
            <a:spLocks noGrp="1"/>
          </p:cNvSpPr>
          <p:nvPr>
            <p:ph type="title"/>
          </p:nvPr>
        </p:nvSpPr>
        <p:spPr/>
        <p:txBody>
          <a:bodyPr/>
          <a:lstStyle/>
          <a:p>
            <a:r>
              <a:rPr lang="en-US" b="0" i="0" u="none" strike="noStrike" baseline="0" dirty="0">
                <a:latin typeface="Calibri" panose="020F0502020204030204" pitchFamily="34" charset="0"/>
              </a:rPr>
              <a:t>What is the highest modulation index permitted at the highest modulation frequency for angle modulation below 29.0 MHz?</a:t>
            </a:r>
          </a:p>
        </p:txBody>
      </p:sp>
      <p:sp>
        <p:nvSpPr>
          <p:cNvPr id="3" name="Text Placeholder 2">
            <a:extLst>
              <a:ext uri="{FF2B5EF4-FFF2-40B4-BE49-F238E27FC236}">
                <a16:creationId xmlns:a16="http://schemas.microsoft.com/office/drawing/2014/main" id="{39E0383D-AC45-4A6E-A85C-11E6C2B938F5}"/>
              </a:ext>
            </a:extLst>
          </p:cNvPr>
          <p:cNvSpPr>
            <a:spLocks noGrp="1"/>
          </p:cNvSpPr>
          <p:nvPr>
            <p:ph type="body" idx="1"/>
          </p:nvPr>
        </p:nvSpPr>
        <p:spPr/>
        <p:txBody>
          <a:bodyPr/>
          <a:lstStyle/>
          <a:p>
            <a:r>
              <a:rPr lang="en-US" b="0" i="0" u="none" strike="noStrike" baseline="0" dirty="0">
                <a:latin typeface="Calibri" panose="020F0502020204030204" pitchFamily="34" charset="0"/>
              </a:rPr>
              <a:t>A. 0.5</a:t>
            </a:r>
          </a:p>
          <a:p>
            <a:r>
              <a:rPr lang="en-US" b="0" i="0" u="none" strike="noStrike" baseline="0" dirty="0">
                <a:latin typeface="Calibri" panose="020F0502020204030204" pitchFamily="34" charset="0"/>
              </a:rPr>
              <a:t>B. 1.0</a:t>
            </a:r>
          </a:p>
          <a:p>
            <a:r>
              <a:rPr lang="en-US" b="0" i="0" u="none" strike="noStrike" baseline="0" dirty="0">
                <a:latin typeface="Calibri" panose="020F0502020204030204" pitchFamily="34" charset="0"/>
              </a:rPr>
              <a:t>C. 2.0</a:t>
            </a:r>
          </a:p>
          <a:p>
            <a:r>
              <a:rPr lang="en-US" b="0" i="0" u="none" strike="noStrike" baseline="0" dirty="0">
                <a:latin typeface="Calibri" panose="020F0502020204030204" pitchFamily="34" charset="0"/>
              </a:rPr>
              <a:t>D. 3.0</a:t>
            </a:r>
          </a:p>
          <a:p>
            <a:r>
              <a:rPr lang="en-US" b="0" i="0" u="none" strike="noStrike" baseline="0" dirty="0">
                <a:latin typeface="Calibri" panose="020F0502020204030204" pitchFamily="34" charset="0"/>
              </a:rPr>
              <a:t>(B) FCC Rule: [97.307] E1C09 ECLM Page (8 - 4)</a:t>
            </a:r>
          </a:p>
        </p:txBody>
      </p:sp>
    </p:spTree>
    <p:extLst>
      <p:ext uri="{BB962C8B-B14F-4D97-AF65-F5344CB8AC3E}">
        <p14:creationId xmlns:p14="http://schemas.microsoft.com/office/powerpoint/2010/main" val="34360351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F01A2-CE51-4819-95AB-870B27764F98}"/>
              </a:ext>
            </a:extLst>
          </p:cNvPr>
          <p:cNvSpPr>
            <a:spLocks noGrp="1"/>
          </p:cNvSpPr>
          <p:nvPr>
            <p:ph type="title"/>
          </p:nvPr>
        </p:nvSpPr>
        <p:spPr/>
        <p:txBody>
          <a:bodyPr/>
          <a:lstStyle/>
          <a:p>
            <a:r>
              <a:rPr lang="en-US" sz="2800" b="0" i="0" u="none" strike="noStrike" baseline="0" dirty="0">
                <a:latin typeface="Calibri" panose="020F0502020204030204" pitchFamily="34" charset="0"/>
              </a:rPr>
              <a:t>What is the maximum mean power level for a spurious emission below 30 MHz with respect to the fundamental emission?</a:t>
            </a:r>
          </a:p>
        </p:txBody>
      </p:sp>
      <p:sp>
        <p:nvSpPr>
          <p:cNvPr id="3" name="Text Placeholder 2">
            <a:extLst>
              <a:ext uri="{FF2B5EF4-FFF2-40B4-BE49-F238E27FC236}">
                <a16:creationId xmlns:a16="http://schemas.microsoft.com/office/drawing/2014/main" id="{C6173DE2-27A2-4823-9A1E-44C470430B5B}"/>
              </a:ext>
            </a:extLst>
          </p:cNvPr>
          <p:cNvSpPr>
            <a:spLocks noGrp="1"/>
          </p:cNvSpPr>
          <p:nvPr>
            <p:ph type="body" idx="1"/>
          </p:nvPr>
        </p:nvSpPr>
        <p:spPr>
          <a:xfrm>
            <a:off x="489408" y="3124200"/>
            <a:ext cx="8229600" cy="2362200"/>
          </a:xfrm>
        </p:spPr>
        <p:txBody>
          <a:bodyPr/>
          <a:lstStyle/>
          <a:p>
            <a:r>
              <a:rPr lang="en-US" b="0" i="0" u="none" strike="noStrike" baseline="0" dirty="0">
                <a:latin typeface="Calibri" panose="020F0502020204030204" pitchFamily="34" charset="0"/>
              </a:rPr>
              <a:t>A. - 43 dB </a:t>
            </a:r>
          </a:p>
          <a:p>
            <a:r>
              <a:rPr lang="en-US" b="0" i="0" u="none" strike="noStrike" baseline="0" dirty="0">
                <a:latin typeface="Calibri" panose="020F0502020204030204" pitchFamily="34" charset="0"/>
              </a:rPr>
              <a:t>B. - 53 dB</a:t>
            </a:r>
          </a:p>
          <a:p>
            <a:r>
              <a:rPr lang="en-US" b="0" i="0" u="none" strike="noStrike" baseline="0" dirty="0">
                <a:latin typeface="Calibri" panose="020F0502020204030204" pitchFamily="34" charset="0"/>
              </a:rPr>
              <a:t>C. - 63 dB</a:t>
            </a:r>
          </a:p>
          <a:p>
            <a:r>
              <a:rPr lang="en-US" b="0" i="0" u="none" strike="noStrike" baseline="0" dirty="0">
                <a:latin typeface="Calibri" panose="020F0502020204030204" pitchFamily="34" charset="0"/>
              </a:rPr>
              <a:t>D. - 73 dB</a:t>
            </a:r>
          </a:p>
          <a:p>
            <a:r>
              <a:rPr lang="pt-BR" b="0" i="0" u="none" strike="noStrike" baseline="0" dirty="0">
                <a:latin typeface="Calibri" panose="020F0502020204030204" pitchFamily="34" charset="0"/>
              </a:rPr>
              <a:t>E1C10 [97.307]</a:t>
            </a:r>
          </a:p>
        </p:txBody>
      </p:sp>
    </p:spTree>
    <p:extLst>
      <p:ext uri="{BB962C8B-B14F-4D97-AF65-F5344CB8AC3E}">
        <p14:creationId xmlns:p14="http://schemas.microsoft.com/office/powerpoint/2010/main" val="30578397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55E902D-5DB3-B311-2C25-980E2DDBE2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F0D3DE-DE84-1B56-46B5-83E1EEAB75CA}"/>
              </a:ext>
            </a:extLst>
          </p:cNvPr>
          <p:cNvSpPr>
            <a:spLocks noGrp="1"/>
          </p:cNvSpPr>
          <p:nvPr>
            <p:ph type="title"/>
          </p:nvPr>
        </p:nvSpPr>
        <p:spPr/>
        <p:txBody>
          <a:bodyPr/>
          <a:lstStyle/>
          <a:p>
            <a:r>
              <a:rPr lang="en-US" sz="2800" b="0" i="0" u="none" strike="noStrike" baseline="0" dirty="0">
                <a:latin typeface="Calibri" panose="020F0502020204030204" pitchFamily="34" charset="0"/>
              </a:rPr>
              <a:t>What is the maximum mean power level for a spurious emission below 30 MHz with respect to the fundamental emission?</a:t>
            </a:r>
          </a:p>
        </p:txBody>
      </p:sp>
      <p:sp>
        <p:nvSpPr>
          <p:cNvPr id="3" name="Text Placeholder 2">
            <a:extLst>
              <a:ext uri="{FF2B5EF4-FFF2-40B4-BE49-F238E27FC236}">
                <a16:creationId xmlns:a16="http://schemas.microsoft.com/office/drawing/2014/main" id="{92F2C8B3-CD7D-7F28-CB17-35E28191C0D1}"/>
              </a:ext>
            </a:extLst>
          </p:cNvPr>
          <p:cNvSpPr>
            <a:spLocks noGrp="1"/>
          </p:cNvSpPr>
          <p:nvPr>
            <p:ph type="body" idx="1"/>
          </p:nvPr>
        </p:nvSpPr>
        <p:spPr>
          <a:xfrm>
            <a:off x="489408" y="3124200"/>
            <a:ext cx="8229600" cy="2362200"/>
          </a:xfrm>
        </p:spPr>
        <p:txBody>
          <a:bodyPr/>
          <a:lstStyle/>
          <a:p>
            <a:r>
              <a:rPr lang="en-US" b="0" i="0" u="none" strike="noStrike" baseline="0" dirty="0">
                <a:latin typeface="Calibri" panose="020F0502020204030204" pitchFamily="34" charset="0"/>
              </a:rPr>
              <a:t>A. - 43 dB </a:t>
            </a:r>
          </a:p>
          <a:p>
            <a:r>
              <a:rPr lang="en-US" b="0" i="0" u="none" strike="noStrike" baseline="0" dirty="0">
                <a:latin typeface="Calibri" panose="020F0502020204030204" pitchFamily="34" charset="0"/>
              </a:rPr>
              <a:t>B. - 53 dB</a:t>
            </a:r>
          </a:p>
          <a:p>
            <a:r>
              <a:rPr lang="en-US" b="0" i="0" u="none" strike="noStrike" baseline="0" dirty="0">
                <a:latin typeface="Calibri" panose="020F0502020204030204" pitchFamily="34" charset="0"/>
              </a:rPr>
              <a:t>C. - 63 dB</a:t>
            </a:r>
          </a:p>
          <a:p>
            <a:r>
              <a:rPr lang="en-US" b="0" i="0" u="none" strike="noStrike" baseline="0" dirty="0">
                <a:latin typeface="Calibri" panose="020F0502020204030204" pitchFamily="34" charset="0"/>
              </a:rPr>
              <a:t>D. - 73 dB</a:t>
            </a:r>
          </a:p>
          <a:p>
            <a:r>
              <a:rPr lang="pt-BR" b="0" i="0" u="none" strike="noStrike" baseline="0" dirty="0">
                <a:latin typeface="Calibri" panose="020F0502020204030204" pitchFamily="34" charset="0"/>
              </a:rPr>
              <a:t>E1C10 (A) [97.307]</a:t>
            </a:r>
          </a:p>
        </p:txBody>
      </p:sp>
    </p:spTree>
    <p:extLst>
      <p:ext uri="{BB962C8B-B14F-4D97-AF65-F5344CB8AC3E}">
        <p14:creationId xmlns:p14="http://schemas.microsoft.com/office/powerpoint/2010/main" val="8512132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B78AC-A9A9-4E8A-8D61-9B41EDCF99C3}"/>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operating arrangements allows an FCC-licensed U.S. citizen to operate in many European countries, and alien amateurs from many European countries to operate in the U.S.?</a:t>
            </a:r>
          </a:p>
        </p:txBody>
      </p:sp>
      <p:sp>
        <p:nvSpPr>
          <p:cNvPr id="3" name="Text Placeholder 2">
            <a:extLst>
              <a:ext uri="{FF2B5EF4-FFF2-40B4-BE49-F238E27FC236}">
                <a16:creationId xmlns:a16="http://schemas.microsoft.com/office/drawing/2014/main" id="{385C1E70-BC76-43B4-8EF3-D802AB7473FB}"/>
              </a:ext>
            </a:extLst>
          </p:cNvPr>
          <p:cNvSpPr>
            <a:spLocks noGrp="1"/>
          </p:cNvSpPr>
          <p:nvPr>
            <p:ph type="body" idx="1"/>
          </p:nvPr>
        </p:nvSpPr>
        <p:spPr>
          <a:xfrm>
            <a:off x="457200" y="4038600"/>
            <a:ext cx="8229600" cy="2362200"/>
          </a:xfrm>
        </p:spPr>
        <p:txBody>
          <a:bodyPr/>
          <a:lstStyle/>
          <a:p>
            <a:r>
              <a:rPr lang="en-US" b="0" i="0" u="none" strike="noStrike" baseline="0" dirty="0">
                <a:latin typeface="Calibri" panose="020F0502020204030204" pitchFamily="34" charset="0"/>
              </a:rPr>
              <a:t>A. CEPT agreement</a:t>
            </a:r>
          </a:p>
          <a:p>
            <a:r>
              <a:rPr lang="en-US" b="0" i="0" u="none" strike="noStrike" baseline="0" dirty="0">
                <a:latin typeface="Calibri" panose="020F0502020204030204" pitchFamily="34" charset="0"/>
              </a:rPr>
              <a:t>B. IARP agreement</a:t>
            </a:r>
          </a:p>
          <a:p>
            <a:r>
              <a:rPr lang="en-US" b="0" i="0" u="none" strike="noStrike" baseline="0" dirty="0">
                <a:latin typeface="Calibri" panose="020F0502020204030204" pitchFamily="34" charset="0"/>
              </a:rPr>
              <a:t>C. ITU reciprocal license</a:t>
            </a:r>
          </a:p>
          <a:p>
            <a:r>
              <a:rPr lang="en-US" b="0" i="0" u="none" strike="noStrike" baseline="0" dirty="0">
                <a:latin typeface="Calibri" panose="020F0502020204030204" pitchFamily="34" charset="0"/>
              </a:rPr>
              <a:t>D. All these choices are correct</a:t>
            </a:r>
          </a:p>
          <a:p>
            <a:r>
              <a:rPr lang="pt-BR" b="0" i="0" u="none" strike="noStrike" baseline="0" dirty="0">
                <a:latin typeface="Calibri" panose="020F0502020204030204" pitchFamily="34" charset="0"/>
              </a:rPr>
              <a:t>FCC Rule: [97.5] E1C11 ECLM Page (3 - 21)</a:t>
            </a:r>
          </a:p>
        </p:txBody>
      </p:sp>
    </p:spTree>
    <p:extLst>
      <p:ext uri="{BB962C8B-B14F-4D97-AF65-F5344CB8AC3E}">
        <p14:creationId xmlns:p14="http://schemas.microsoft.com/office/powerpoint/2010/main" val="62524971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B78AC-A9A9-4E8A-8D61-9B41EDCF99C3}"/>
              </a:ext>
            </a:extLst>
          </p:cNvPr>
          <p:cNvSpPr>
            <a:spLocks noGrp="1"/>
          </p:cNvSpPr>
          <p:nvPr>
            <p:ph type="title"/>
          </p:nvPr>
        </p:nvSpPr>
        <p:spPr/>
        <p:txBody>
          <a:bodyPr/>
          <a:lstStyle/>
          <a:p>
            <a:r>
              <a:rPr lang="en-US" b="0" i="0" u="none" strike="noStrike" baseline="0" dirty="0">
                <a:latin typeface="Calibri" panose="020F0502020204030204" pitchFamily="34" charset="0"/>
              </a:rPr>
              <a:t>Which of the following operating arrangements allows an FCC-licensed U.S. citizen to operate in many European countries, and alien amateurs from many European countries to operate in the U.S.?</a:t>
            </a:r>
          </a:p>
        </p:txBody>
      </p:sp>
      <p:sp>
        <p:nvSpPr>
          <p:cNvPr id="3" name="Text Placeholder 2">
            <a:extLst>
              <a:ext uri="{FF2B5EF4-FFF2-40B4-BE49-F238E27FC236}">
                <a16:creationId xmlns:a16="http://schemas.microsoft.com/office/drawing/2014/main" id="{385C1E70-BC76-43B4-8EF3-D802AB7473FB}"/>
              </a:ext>
            </a:extLst>
          </p:cNvPr>
          <p:cNvSpPr>
            <a:spLocks noGrp="1"/>
          </p:cNvSpPr>
          <p:nvPr>
            <p:ph type="body" idx="1"/>
          </p:nvPr>
        </p:nvSpPr>
        <p:spPr>
          <a:xfrm>
            <a:off x="457200" y="4038600"/>
            <a:ext cx="8229600" cy="2362200"/>
          </a:xfrm>
        </p:spPr>
        <p:txBody>
          <a:bodyPr/>
          <a:lstStyle/>
          <a:p>
            <a:r>
              <a:rPr lang="en-US" b="0" i="0" u="none" strike="noStrike" baseline="0" dirty="0">
                <a:latin typeface="Calibri" panose="020F0502020204030204" pitchFamily="34" charset="0"/>
              </a:rPr>
              <a:t>A. CEPT agreement</a:t>
            </a:r>
          </a:p>
          <a:p>
            <a:r>
              <a:rPr lang="en-US" b="0" i="0" u="none" strike="noStrike" baseline="0" dirty="0">
                <a:latin typeface="Calibri" panose="020F0502020204030204" pitchFamily="34" charset="0"/>
              </a:rPr>
              <a:t>B. IARP agreement</a:t>
            </a:r>
          </a:p>
          <a:p>
            <a:r>
              <a:rPr lang="en-US" b="0" i="0" u="none" strike="noStrike" baseline="0" dirty="0">
                <a:latin typeface="Calibri" panose="020F0502020204030204" pitchFamily="34" charset="0"/>
              </a:rPr>
              <a:t>C. ITU reciprocal license</a:t>
            </a:r>
          </a:p>
          <a:p>
            <a:r>
              <a:rPr lang="en-US" b="0" i="0" u="none" strike="noStrike" baseline="0" dirty="0">
                <a:latin typeface="Calibri" panose="020F0502020204030204" pitchFamily="34" charset="0"/>
              </a:rPr>
              <a:t>D. All these choices are correct</a:t>
            </a:r>
          </a:p>
          <a:p>
            <a:r>
              <a:rPr lang="pt-BR" b="0" i="0" u="none" strike="noStrike" baseline="0" dirty="0">
                <a:latin typeface="Calibri" panose="020F0502020204030204" pitchFamily="34" charset="0"/>
              </a:rPr>
              <a:t>(A) FCC Rule: [97.5] E1C11 ECLM Page (3 - 21)</a:t>
            </a:r>
          </a:p>
        </p:txBody>
      </p:sp>
    </p:spTree>
    <p:extLst>
      <p:ext uri="{BB962C8B-B14F-4D97-AF65-F5344CB8AC3E}">
        <p14:creationId xmlns:p14="http://schemas.microsoft.com/office/powerpoint/2010/main" val="17861118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DFD3C-3CD0-457F-B8B1-184D7260FA69}"/>
              </a:ext>
            </a:extLst>
          </p:cNvPr>
          <p:cNvSpPr>
            <a:spLocks noGrp="1"/>
          </p:cNvSpPr>
          <p:nvPr>
            <p:ph type="title"/>
          </p:nvPr>
        </p:nvSpPr>
        <p:spPr/>
        <p:txBody>
          <a:bodyPr/>
          <a:lstStyle/>
          <a:p>
            <a:r>
              <a:rPr lang="en-US" b="0" i="0" u="none" strike="noStrike" baseline="0" dirty="0">
                <a:latin typeface="Calibri" panose="020F0502020204030204" pitchFamily="34" charset="0"/>
              </a:rPr>
              <a:t>In what portion of the 630-meter band are phone emissions permitted?</a:t>
            </a:r>
          </a:p>
        </p:txBody>
      </p:sp>
      <p:sp>
        <p:nvSpPr>
          <p:cNvPr id="3" name="Text Placeholder 2">
            <a:extLst>
              <a:ext uri="{FF2B5EF4-FFF2-40B4-BE49-F238E27FC236}">
                <a16:creationId xmlns:a16="http://schemas.microsoft.com/office/drawing/2014/main" id="{D32C9E4D-7D25-44C2-92E5-2D1CFCA717ED}"/>
              </a:ext>
            </a:extLst>
          </p:cNvPr>
          <p:cNvSpPr>
            <a:spLocks noGrp="1"/>
          </p:cNvSpPr>
          <p:nvPr>
            <p:ph type="body" idx="1"/>
          </p:nvPr>
        </p:nvSpPr>
        <p:spPr/>
        <p:txBody>
          <a:bodyPr/>
          <a:lstStyle/>
          <a:p>
            <a:r>
              <a:rPr lang="en-US" b="0" i="0" u="none" strike="noStrike" baseline="0" dirty="0">
                <a:latin typeface="Calibri" panose="020F0502020204030204" pitchFamily="34" charset="0"/>
              </a:rPr>
              <a:t>A. None</a:t>
            </a:r>
          </a:p>
          <a:p>
            <a:r>
              <a:rPr lang="en-US" b="0" i="0" u="none" strike="noStrike" baseline="0" dirty="0">
                <a:latin typeface="Calibri" panose="020F0502020204030204" pitchFamily="34" charset="0"/>
              </a:rPr>
              <a:t>B. Only the top 3 kHz</a:t>
            </a:r>
          </a:p>
          <a:p>
            <a:r>
              <a:rPr lang="en-US" b="0" i="0" u="none" strike="noStrike" baseline="0" dirty="0">
                <a:latin typeface="Calibri" panose="020F0502020204030204" pitchFamily="34" charset="0"/>
              </a:rPr>
              <a:t>C. Only the bottom 3 kHz</a:t>
            </a:r>
          </a:p>
          <a:p>
            <a:r>
              <a:rPr lang="en-US" b="0" i="0" u="none" strike="noStrike" baseline="0" dirty="0">
                <a:latin typeface="Calibri" panose="020F0502020204030204" pitchFamily="34" charset="0"/>
              </a:rPr>
              <a:t>D. The entire band</a:t>
            </a:r>
          </a:p>
          <a:p>
            <a:r>
              <a:rPr lang="en-US" b="0" i="0" u="none" strike="noStrike" baseline="0" dirty="0">
                <a:latin typeface="Calibri" panose="020F0502020204030204" pitchFamily="34" charset="0"/>
              </a:rPr>
              <a:t>FCC Rule: [97.305(c)] E1C12 ECLM Page (3 - 5)</a:t>
            </a:r>
          </a:p>
        </p:txBody>
      </p:sp>
    </p:spTree>
    <p:extLst>
      <p:ext uri="{BB962C8B-B14F-4D97-AF65-F5344CB8AC3E}">
        <p14:creationId xmlns:p14="http://schemas.microsoft.com/office/powerpoint/2010/main" val="3276482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73F83-7704-45C8-96B9-B86378DB3833}"/>
              </a:ext>
            </a:extLst>
          </p:cNvPr>
          <p:cNvSpPr>
            <a:spLocks noGrp="1"/>
          </p:cNvSpPr>
          <p:nvPr>
            <p:ph type="title"/>
          </p:nvPr>
        </p:nvSpPr>
        <p:spPr/>
        <p:txBody>
          <a:bodyPr/>
          <a:lstStyle/>
          <a:p>
            <a:r>
              <a:rPr lang="en-US" b="0" i="0" u="none" strike="noStrike" baseline="0" dirty="0">
                <a:latin typeface="Calibri" panose="020F0502020204030204" pitchFamily="34" charset="0"/>
              </a:rPr>
              <a:t>What is the highest legal carrier frequency on the 20-meter band for transmitting a 2.8 kHz wide USB data signal?</a:t>
            </a:r>
          </a:p>
        </p:txBody>
      </p:sp>
      <p:sp>
        <p:nvSpPr>
          <p:cNvPr id="3" name="Text Placeholder 2">
            <a:extLst>
              <a:ext uri="{FF2B5EF4-FFF2-40B4-BE49-F238E27FC236}">
                <a16:creationId xmlns:a16="http://schemas.microsoft.com/office/drawing/2014/main" id="{A25AD20F-8F91-4DA9-B4C1-AED95E41AABB}"/>
              </a:ext>
            </a:extLst>
          </p:cNvPr>
          <p:cNvSpPr>
            <a:spLocks noGrp="1"/>
          </p:cNvSpPr>
          <p:nvPr>
            <p:ph type="body" idx="1"/>
          </p:nvPr>
        </p:nvSpPr>
        <p:spPr>
          <a:xfrm>
            <a:off x="457200" y="3505200"/>
            <a:ext cx="8229600" cy="2473036"/>
          </a:xfrm>
        </p:spPr>
        <p:txBody>
          <a:bodyPr/>
          <a:lstStyle/>
          <a:p>
            <a:r>
              <a:rPr lang="en-US" b="0" i="0" u="none" strike="noStrike" baseline="0" dirty="0">
                <a:latin typeface="Calibri" panose="020F0502020204030204" pitchFamily="34" charset="0"/>
              </a:rPr>
              <a:t>A. 14.0708 MHz</a:t>
            </a:r>
          </a:p>
          <a:p>
            <a:r>
              <a:rPr lang="en-US" b="0" i="0" u="none" strike="noStrike" baseline="0" dirty="0">
                <a:latin typeface="Calibri" panose="020F0502020204030204" pitchFamily="34" charset="0"/>
              </a:rPr>
              <a:t>B. 14.1002 MHz</a:t>
            </a:r>
          </a:p>
          <a:p>
            <a:r>
              <a:rPr lang="en-US" b="0" i="0" u="none" strike="noStrike" baseline="0" dirty="0">
                <a:latin typeface="Calibri" panose="020F0502020204030204" pitchFamily="34" charset="0"/>
              </a:rPr>
              <a:t>C. 14.1472 MHz</a:t>
            </a:r>
          </a:p>
          <a:p>
            <a:r>
              <a:rPr lang="en-US" b="0" i="0" u="none" strike="noStrike" baseline="0" dirty="0">
                <a:latin typeface="Calibri" panose="020F0502020204030204" pitchFamily="34" charset="0"/>
              </a:rPr>
              <a:t>D. 14.3490 MHz</a:t>
            </a:r>
          </a:p>
          <a:p>
            <a:r>
              <a:rPr lang="pt-BR" b="0" i="0" u="none" strike="noStrike" baseline="0" dirty="0">
                <a:latin typeface="Calibri" panose="020F0502020204030204" pitchFamily="34" charset="0"/>
              </a:rPr>
              <a:t>E1A03 [97.305, 97.307(b)]</a:t>
            </a:r>
          </a:p>
        </p:txBody>
      </p:sp>
    </p:spTree>
    <p:extLst>
      <p:ext uri="{BB962C8B-B14F-4D97-AF65-F5344CB8AC3E}">
        <p14:creationId xmlns:p14="http://schemas.microsoft.com/office/powerpoint/2010/main" val="28657541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ECCAD-D0DD-4162-B15C-E202015808B3}"/>
              </a:ext>
            </a:extLst>
          </p:cNvPr>
          <p:cNvSpPr>
            <a:spLocks noGrp="1"/>
          </p:cNvSpPr>
          <p:nvPr>
            <p:ph type="title"/>
          </p:nvPr>
        </p:nvSpPr>
        <p:spPr/>
        <p:txBody>
          <a:bodyPr/>
          <a:lstStyle/>
          <a:p>
            <a:r>
              <a:rPr lang="en-US" b="0" i="0" u="none" strike="noStrike" baseline="0" dirty="0">
                <a:latin typeface="Calibri" panose="020F0502020204030204" pitchFamily="34" charset="0"/>
              </a:rPr>
              <a:t>In what portion of the 630-meter band are phone emissions permitted?</a:t>
            </a:r>
          </a:p>
        </p:txBody>
      </p:sp>
      <p:sp>
        <p:nvSpPr>
          <p:cNvPr id="3" name="Text Placeholder 2">
            <a:extLst>
              <a:ext uri="{FF2B5EF4-FFF2-40B4-BE49-F238E27FC236}">
                <a16:creationId xmlns:a16="http://schemas.microsoft.com/office/drawing/2014/main" id="{27309E5D-0DE4-464A-BCAF-66E72841ED70}"/>
              </a:ext>
            </a:extLst>
          </p:cNvPr>
          <p:cNvSpPr>
            <a:spLocks noGrp="1"/>
          </p:cNvSpPr>
          <p:nvPr>
            <p:ph type="body" idx="1"/>
          </p:nvPr>
        </p:nvSpPr>
        <p:spPr/>
        <p:txBody>
          <a:bodyPr/>
          <a:lstStyle/>
          <a:p>
            <a:r>
              <a:rPr lang="en-US" b="0" i="0" u="none" strike="noStrike" baseline="0" dirty="0">
                <a:latin typeface="Calibri" panose="020F0502020204030204" pitchFamily="34" charset="0"/>
              </a:rPr>
              <a:t>A. None</a:t>
            </a:r>
          </a:p>
          <a:p>
            <a:r>
              <a:rPr lang="en-US" b="0" i="0" u="none" strike="noStrike" baseline="0" dirty="0">
                <a:latin typeface="Calibri" panose="020F0502020204030204" pitchFamily="34" charset="0"/>
              </a:rPr>
              <a:t>B. Only the top 3 kHz</a:t>
            </a:r>
          </a:p>
          <a:p>
            <a:r>
              <a:rPr lang="en-US" b="0" i="0" u="none" strike="noStrike" baseline="0" dirty="0">
                <a:latin typeface="Calibri" panose="020F0502020204030204" pitchFamily="34" charset="0"/>
              </a:rPr>
              <a:t>C. Only the bottom 3 kHz</a:t>
            </a:r>
          </a:p>
          <a:p>
            <a:r>
              <a:rPr lang="en-US" b="0" i="0" u="none" strike="noStrike" baseline="0" dirty="0">
                <a:latin typeface="Calibri" panose="020F0502020204030204" pitchFamily="34" charset="0"/>
              </a:rPr>
              <a:t>D. The entire band</a:t>
            </a:r>
          </a:p>
          <a:p>
            <a:r>
              <a:rPr lang="en-US" b="0" i="0" u="none" strike="noStrike" baseline="0" dirty="0">
                <a:latin typeface="Calibri" panose="020F0502020204030204" pitchFamily="34" charset="0"/>
              </a:rPr>
              <a:t>(D) FCC Rule: [97.305(c)] E1C12 ECLM Page (3 - 5)</a:t>
            </a:r>
          </a:p>
        </p:txBody>
      </p:sp>
    </p:spTree>
    <p:extLst>
      <p:ext uri="{BB962C8B-B14F-4D97-AF65-F5344CB8AC3E}">
        <p14:creationId xmlns:p14="http://schemas.microsoft.com/office/powerpoint/2010/main" val="2011920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E99734D-4CEC-C939-AB1F-FB4CB85B0B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18BA00-0E19-667D-2040-35FA1FE245B4}"/>
              </a:ext>
            </a:extLst>
          </p:cNvPr>
          <p:cNvSpPr>
            <a:spLocks noGrp="1"/>
          </p:cNvSpPr>
          <p:nvPr>
            <p:ph type="title"/>
          </p:nvPr>
        </p:nvSpPr>
        <p:spPr/>
        <p:txBody>
          <a:bodyPr/>
          <a:lstStyle/>
          <a:p>
            <a:r>
              <a:rPr lang="en-US" b="0" i="0" u="none" strike="noStrike" baseline="0" dirty="0">
                <a:latin typeface="Calibri" panose="020F0502020204030204" pitchFamily="34" charset="0"/>
              </a:rPr>
              <a:t>What is the highest legal carrier frequency on the 20-meter band for transmitting a 2.8 kHz wide USB data signal?</a:t>
            </a:r>
          </a:p>
        </p:txBody>
      </p:sp>
      <p:sp>
        <p:nvSpPr>
          <p:cNvPr id="3" name="Text Placeholder 2">
            <a:extLst>
              <a:ext uri="{FF2B5EF4-FFF2-40B4-BE49-F238E27FC236}">
                <a16:creationId xmlns:a16="http://schemas.microsoft.com/office/drawing/2014/main" id="{A2C12E2F-8D10-13E3-8E04-A16F4ED3EE95}"/>
              </a:ext>
            </a:extLst>
          </p:cNvPr>
          <p:cNvSpPr>
            <a:spLocks noGrp="1"/>
          </p:cNvSpPr>
          <p:nvPr>
            <p:ph type="body" idx="1"/>
          </p:nvPr>
        </p:nvSpPr>
        <p:spPr>
          <a:xfrm>
            <a:off x="457200" y="3505200"/>
            <a:ext cx="8229600" cy="2473036"/>
          </a:xfrm>
        </p:spPr>
        <p:txBody>
          <a:bodyPr/>
          <a:lstStyle/>
          <a:p>
            <a:r>
              <a:rPr lang="en-US" b="0" i="0" u="none" strike="noStrike" baseline="0" dirty="0">
                <a:latin typeface="Calibri" panose="020F0502020204030204" pitchFamily="34" charset="0"/>
              </a:rPr>
              <a:t>A. 14.0708 MHz</a:t>
            </a:r>
          </a:p>
          <a:p>
            <a:r>
              <a:rPr lang="en-US" b="0" i="0" u="none" strike="noStrike" baseline="0" dirty="0">
                <a:latin typeface="Calibri" panose="020F0502020204030204" pitchFamily="34" charset="0"/>
              </a:rPr>
              <a:t>B. 14.1002 MHz</a:t>
            </a:r>
          </a:p>
          <a:p>
            <a:r>
              <a:rPr lang="en-US" b="0" i="0" u="none" strike="noStrike" baseline="0" dirty="0">
                <a:latin typeface="Calibri" panose="020F0502020204030204" pitchFamily="34" charset="0"/>
              </a:rPr>
              <a:t>C. 14.1472 MHz</a:t>
            </a:r>
          </a:p>
          <a:p>
            <a:r>
              <a:rPr lang="en-US" b="0" i="0" u="none" strike="noStrike" baseline="0" dirty="0">
                <a:latin typeface="Calibri" panose="020F0502020204030204" pitchFamily="34" charset="0"/>
              </a:rPr>
              <a:t>D. 14.3490 MHz</a:t>
            </a:r>
          </a:p>
          <a:p>
            <a:r>
              <a:rPr lang="pt-BR" b="0" i="0" u="none" strike="noStrike" baseline="0" dirty="0">
                <a:latin typeface="Calibri" panose="020F0502020204030204" pitchFamily="34" charset="0"/>
              </a:rPr>
              <a:t>E1A03 (C) [97.305, 97.307(b)]</a:t>
            </a:r>
          </a:p>
        </p:txBody>
      </p:sp>
    </p:spTree>
    <p:extLst>
      <p:ext uri="{BB962C8B-B14F-4D97-AF65-F5344CB8AC3E}">
        <p14:creationId xmlns:p14="http://schemas.microsoft.com/office/powerpoint/2010/main" val="58443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73F83-7704-45C8-96B9-B86378DB3833}"/>
              </a:ext>
            </a:extLst>
          </p:cNvPr>
          <p:cNvSpPr>
            <a:spLocks noGrp="1"/>
          </p:cNvSpPr>
          <p:nvPr>
            <p:ph type="title"/>
          </p:nvPr>
        </p:nvSpPr>
        <p:spPr/>
        <p:txBody>
          <a:bodyPr/>
          <a:lstStyle/>
          <a:p>
            <a:r>
              <a:rPr lang="en-US" b="0" i="0" u="none" strike="noStrike" baseline="0" dirty="0">
                <a:latin typeface="Calibri" panose="020F0502020204030204" pitchFamily="34" charset="0"/>
              </a:rPr>
              <a:t>May an Extra class operator answer the CQ of a station on 3.601 MHz LSB phone?</a:t>
            </a:r>
          </a:p>
        </p:txBody>
      </p:sp>
      <p:sp>
        <p:nvSpPr>
          <p:cNvPr id="3" name="Text Placeholder 2">
            <a:extLst>
              <a:ext uri="{FF2B5EF4-FFF2-40B4-BE49-F238E27FC236}">
                <a16:creationId xmlns:a16="http://schemas.microsoft.com/office/drawing/2014/main" id="{A25AD20F-8F91-4DA9-B4C1-AED95E41AABB}"/>
              </a:ext>
            </a:extLst>
          </p:cNvPr>
          <p:cNvSpPr>
            <a:spLocks noGrp="1"/>
          </p:cNvSpPr>
          <p:nvPr>
            <p:ph type="body" idx="1"/>
          </p:nvPr>
        </p:nvSpPr>
        <p:spPr>
          <a:xfrm>
            <a:off x="381000" y="2647989"/>
            <a:ext cx="8229600" cy="2473036"/>
          </a:xfrm>
        </p:spPr>
        <p:txBody>
          <a:bodyPr/>
          <a:lstStyle/>
          <a:p>
            <a:r>
              <a:rPr lang="en-US" b="0" i="0" u="none" strike="noStrike" baseline="0" dirty="0">
                <a:latin typeface="Calibri" panose="020F0502020204030204" pitchFamily="34" charset="0"/>
              </a:rPr>
              <a:t>A. Yes, the entire signal will be inside the SSB allocation for Extra class operators</a:t>
            </a:r>
          </a:p>
          <a:p>
            <a:r>
              <a:rPr lang="en-US" b="0" i="0" u="none" strike="noStrike" baseline="0" dirty="0">
                <a:latin typeface="Calibri" panose="020F0502020204030204" pitchFamily="34" charset="0"/>
              </a:rPr>
              <a:t>B. Yes, the displayed frequency is within the 75-meter phone band segment</a:t>
            </a:r>
          </a:p>
          <a:p>
            <a:r>
              <a:rPr lang="en-US" b="0" i="0" u="none" strike="noStrike" baseline="0" dirty="0">
                <a:latin typeface="Calibri" panose="020F0502020204030204" pitchFamily="34" charset="0"/>
              </a:rPr>
              <a:t>C. No, the sideband components will extend beyond the edge of the phone band segment</a:t>
            </a:r>
          </a:p>
          <a:p>
            <a:r>
              <a:rPr lang="en-US" b="0" i="0" u="none" strike="noStrike" baseline="0" dirty="0">
                <a:latin typeface="Calibri" panose="020F0502020204030204" pitchFamily="34" charset="0"/>
              </a:rPr>
              <a:t>D. No, US stations are not permitted to use phone emissions below 3.610 MHz</a:t>
            </a:r>
          </a:p>
          <a:p>
            <a:r>
              <a:rPr lang="pt-BR" b="0" i="0" u="none" strike="noStrike" baseline="0" dirty="0">
                <a:latin typeface="Calibri" panose="020F0502020204030204" pitchFamily="34" charset="0"/>
              </a:rPr>
              <a:t>E1A04 [97.301, 97.305]</a:t>
            </a:r>
          </a:p>
        </p:txBody>
      </p:sp>
    </p:spTree>
    <p:extLst>
      <p:ext uri="{BB962C8B-B14F-4D97-AF65-F5344CB8AC3E}">
        <p14:creationId xmlns:p14="http://schemas.microsoft.com/office/powerpoint/2010/main" val="962943657"/>
      </p:ext>
    </p:extLst>
  </p:cSld>
  <p:clrMapOvr>
    <a:masterClrMapping/>
  </p:clrMapOvr>
</p:sld>
</file>

<file path=ppt/theme/theme1.xml><?xml version="1.0" encoding="utf-8"?>
<a:theme xmlns:a="http://schemas.openxmlformats.org/drawingml/2006/main" name="Module Theme">
  <a:themeElements>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HORIZ NO SCREENED DIAMO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ORIZ NO SCREENED DIAMO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ORIZ NO SCREENED DIAMO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ORIZ NO SCREENED DIAMO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ORIZ NO SCREENED DIAMO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ORIZ NO SCREENED DIAMO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ORIZ NO SCREENED DIAMO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Module Theme</Template>
  <TotalTime>218</TotalTime>
  <Words>5050</Words>
  <Application>Microsoft Office PowerPoint</Application>
  <PresentationFormat>On-screen Show (4:3)</PresentationFormat>
  <Paragraphs>401</Paragraphs>
  <Slides>70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70</vt:i4>
      </vt:variant>
    </vt:vector>
  </HeadingPairs>
  <TitlesOfParts>
    <vt:vector size="75" baseType="lpstr">
      <vt:lpstr>Arial</vt:lpstr>
      <vt:lpstr>Calibri</vt:lpstr>
      <vt:lpstr>Gill Sans</vt:lpstr>
      <vt:lpstr>Times New Roman</vt:lpstr>
      <vt:lpstr>Module Theme</vt:lpstr>
      <vt:lpstr>PowerPoint Presentation</vt:lpstr>
      <vt:lpstr>PowerPoint Presentation</vt:lpstr>
      <vt:lpstr>Why is it not legal to transmit a 3 kHz bandwidth USB signal with a carrier frequency of 14.348 MHz?</vt:lpstr>
      <vt:lpstr>Why is it not legal to transmit a 3 kHz bandwidth USB signal with a carrier frequency of 14.348 MHz?</vt:lpstr>
      <vt:lpstr>When using a transceiver that displays the carrier frequency of phone signals, which of the following displayed frequencies represents the lowest frequency at which a properly adjusted LSB emission will be totally within the band?</vt:lpstr>
      <vt:lpstr>When using a transceiver that displays the carrier frequency of phone signals, which of the following displayed frequencies represents the lowest frequency at which a properly adjusted LSB emission will be totally within the band?</vt:lpstr>
      <vt:lpstr>What is the highest legal carrier frequency on the 20-meter band for transmitting a 2.8 kHz wide USB data signal?</vt:lpstr>
      <vt:lpstr>What is the highest legal carrier frequency on the 20-meter band for transmitting a 2.8 kHz wide USB data signal?</vt:lpstr>
      <vt:lpstr>May an Extra class operator answer the CQ of a station on 3.601 MHz LSB phone?</vt:lpstr>
      <vt:lpstr>May an Extra class operator answer the CQ of a station on 3.601 MHz LSB phone?</vt:lpstr>
      <vt:lpstr>Who must be in physical control of the station apparatus of an amateur station aboard any vessel or craft that is documented or registered in the United States?</vt:lpstr>
      <vt:lpstr>Who must be in physical control of the station apparatus of an amateur station aboard any vessel or craft that is documented or registered in the United States?</vt:lpstr>
      <vt:lpstr>What is the required transmit frequency of a CW signal for channelized 60 meter operation?  A. At the lowest frequency of the channel B. At the center frequency of the channel C. At the highest frequency of the channel D. On any frequency where the signal’s sidebands are within the channel  E1A06 [97.303(h)(1)]</vt:lpstr>
      <vt:lpstr>What is the required transmit frequency of a CW signal for channelized 60 meter operation?  A. At the lowest frequency of the channel B. At the center frequency of the channel C. At the highest frequency of the channel D. On any frequency where the signal’s sidebands are within the channel  E1A06 (B) [97.303(h)(1)]</vt:lpstr>
      <vt:lpstr>What is the maximum power permitted on the 2200 meter band?</vt:lpstr>
      <vt:lpstr>What is the maximum power permitted on the 2200 meter band?</vt:lpstr>
      <vt:lpstr>If a station in a message forwarding system inadvertently forwards a message that is in violation of FCC rules, who is primarily accountable for the rules violation?</vt:lpstr>
      <vt:lpstr>If a station in a message forwarding system inadvertently forwards a message that is in violation of FCC rules, who is primarily accountable for the rules violation?</vt:lpstr>
      <vt:lpstr>Except in some parts of Alaska, what is the maximum power permitted on the 630-meter band?</vt:lpstr>
      <vt:lpstr>Except in some parts of Alaska, what is the maximum power permitted on the 630-meter band?</vt:lpstr>
      <vt:lpstr>If an amateur station is installed aboard a ship or aircraft, what condition must be met before the station is operated?</vt:lpstr>
      <vt:lpstr>If an amateur station is installed aboard a ship or aircraft, what condition must be met before the station is operated?</vt:lpstr>
      <vt:lpstr>What licensing is required when operating an amateur station aboard a US-registered vessel in international waters?</vt:lpstr>
      <vt:lpstr>What licensing is required when operating an amateur station aboard a US-registered vessel in international waters?</vt:lpstr>
      <vt:lpstr>Which of the following constitutes a spurious emission?</vt:lpstr>
      <vt:lpstr>Which of the following constitutes a spurious emission?</vt:lpstr>
      <vt:lpstr>Which of the following is an acceptable bandwidth for digital voice or slow-scan TV transmissions made on the HF amateur bands?</vt:lpstr>
      <vt:lpstr>Which of the following is an acceptable bandwidth for digital voice or slow-scan TV transmissions made on the HF amateur bands?</vt:lpstr>
      <vt:lpstr>Within what distance must an amateur station protect an FCC monitoring facility from harmful interference?</vt:lpstr>
      <vt:lpstr>Within what distance must an amateur station protect an FCC monitoring facility from harmful interference?</vt:lpstr>
      <vt:lpstr>What must be done before placing an amateur station within an officially designated wilderness area or wildlife preserve, or an area listed in the National Register of Historic Places?</vt:lpstr>
      <vt:lpstr>What must be done before placing an amateur station within an officially designated wilderness area or wildlife preserve, or an area listed in the National Register of Historic Places?</vt:lpstr>
      <vt:lpstr>What is the National Radio Quiet Zone?</vt:lpstr>
      <vt:lpstr>What is the National Radio Quiet Zone?</vt:lpstr>
      <vt:lpstr>Which of the following additional rules apply if you are installing an amateur station antenna at a site at or near a public use airport?</vt:lpstr>
      <vt:lpstr>Which of the following additional rules apply if you are installing an amateur station antenna at a site at or near a public use airport?</vt:lpstr>
      <vt:lpstr>To what type of regulations does PRB-1 apply?</vt:lpstr>
      <vt:lpstr>To what type of regulations does PRB-1 apply?</vt:lpstr>
      <vt:lpstr>What limitations may the FCC place on an amateur station if its signal causes interference to domestic broadcast reception, assuming that the receivers involved are of good engineering design?</vt:lpstr>
      <vt:lpstr>What limitations may the FCC place on an amateur station if its signal causes interference to domestic broadcast reception, assuming that the receivers involved are of good engineering design?</vt:lpstr>
      <vt:lpstr>Which amateur stations may be operated under RACES rules?</vt:lpstr>
      <vt:lpstr>Which amateur stations may be operated under RACES rules?</vt:lpstr>
      <vt:lpstr>What frequencies are authorized to an amateur station operating under RACES rules?</vt:lpstr>
      <vt:lpstr>What frequencies are authorized to an amateur station operating under RACES rules?</vt:lpstr>
      <vt:lpstr>What does PRB-1 require of state and local regulations affecting amateur radio antenna size and structures?</vt:lpstr>
      <vt:lpstr>What does PRB-1 require of state and local regulations affecting amateur radio antenna size and structures?</vt:lpstr>
      <vt:lpstr>What is the maximum bandwidth for a data emission on 60 meters?</vt:lpstr>
      <vt:lpstr>What is the maximum bandwidth for a data emission on 60 meters?</vt:lpstr>
      <vt:lpstr>Which of the following apply to communications transmitted to amateur stations in foreign countries?</vt:lpstr>
      <vt:lpstr>Which of the following apply to communications transmitted to amateur stations in foreign countries?</vt:lpstr>
      <vt:lpstr>How long must an operator wait after filing a notification with the Utilities Technology Council (UTC) before operating on the 2200-meter or 630-meter band?</vt:lpstr>
      <vt:lpstr>How long must an operator wait after filing a notification with the Utilities Technology Council (UTC) before operating on the 2200-meter or 630-meter band?</vt:lpstr>
      <vt:lpstr>What is meant by IARP?</vt:lpstr>
      <vt:lpstr>What is meant by IARP?</vt:lpstr>
      <vt:lpstr>Under what situation may a station transmit third party communications while being automatically controlled?</vt:lpstr>
      <vt:lpstr>Under what situation may a station transmit third party communications while being automatically controlled?</vt:lpstr>
      <vt:lpstr>Which of the following is required in order to operate in accordance with CEPT rules in foreign countries where permitted?   </vt:lpstr>
      <vt:lpstr>Which of the following is required in order to operate in accordance with CEPT rules in foreign countries where permitted?   </vt:lpstr>
      <vt:lpstr>What notifications must be given before transmitting on the 630- or 2200-meter bands?</vt:lpstr>
      <vt:lpstr>What notifications must be given before transmitting on the 630- or 2200-meter bands?</vt:lpstr>
      <vt:lpstr>What is the maximum permissible duration of a remotely controlled station’s transmissions if its control link malfunctions?</vt:lpstr>
      <vt:lpstr>What is the maximum permissible duration of a remotely controlled station’s transmissions if its control link malfunctions?</vt:lpstr>
      <vt:lpstr>What is the highest modulation index permitted at the highest modulation frequency for angle modulation below 29.0 MHz?</vt:lpstr>
      <vt:lpstr>What is the highest modulation index permitted at the highest modulation frequency for angle modulation below 29.0 MHz?</vt:lpstr>
      <vt:lpstr>What is the maximum mean power level for a spurious emission below 30 MHz with respect to the fundamental emission?</vt:lpstr>
      <vt:lpstr>What is the maximum mean power level for a spurious emission below 30 MHz with respect to the fundamental emission?</vt:lpstr>
      <vt:lpstr>Which of the following operating arrangements allows an FCC-licensed U.S. citizen to operate in many European countries, and alien amateurs from many European countries to operate in the U.S.?</vt:lpstr>
      <vt:lpstr>Which of the following operating arrangements allows an FCC-licensed U.S. citizen to operate in many European countries, and alien amateurs from many European countries to operate in the U.S.?</vt:lpstr>
      <vt:lpstr>In what portion of the 630-meter band are phone emissions permitted?</vt:lpstr>
      <vt:lpstr>In what portion of the 630-meter band are phone emissions permitted?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Which of the following is a safety hazard of a 12 voltage storage battery?</dc:title>
  <dc:creator>Ward Silver</dc:creator>
  <cp:lastModifiedBy>Eliza Croarkin</cp:lastModifiedBy>
  <cp:revision>30</cp:revision>
  <dcterms:created xsi:type="dcterms:W3CDTF">2014-03-12T18:09:47Z</dcterms:created>
  <dcterms:modified xsi:type="dcterms:W3CDTF">2024-06-14T15:23:06Z</dcterms:modified>
</cp:coreProperties>
</file>